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50"/>
  </p:notesMasterIdLst>
  <p:handoutMasterIdLst>
    <p:handoutMasterId r:id="rId51"/>
  </p:handoutMasterIdLst>
  <p:sldIdLst>
    <p:sldId id="270" r:id="rId2"/>
    <p:sldId id="257" r:id="rId3"/>
    <p:sldId id="265" r:id="rId4"/>
    <p:sldId id="267" r:id="rId5"/>
    <p:sldId id="285" r:id="rId6"/>
    <p:sldId id="289" r:id="rId7"/>
    <p:sldId id="290" r:id="rId8"/>
    <p:sldId id="292" r:id="rId9"/>
    <p:sldId id="271" r:id="rId10"/>
    <p:sldId id="286" r:id="rId11"/>
    <p:sldId id="277" r:id="rId12"/>
    <p:sldId id="288" r:id="rId13"/>
    <p:sldId id="278" r:id="rId14"/>
    <p:sldId id="281" r:id="rId15"/>
    <p:sldId id="295" r:id="rId16"/>
    <p:sldId id="284" r:id="rId17"/>
    <p:sldId id="296" r:id="rId18"/>
    <p:sldId id="294" r:id="rId19"/>
    <p:sldId id="279" r:id="rId20"/>
    <p:sldId id="283" r:id="rId21"/>
    <p:sldId id="297" r:id="rId22"/>
    <p:sldId id="303" r:id="rId23"/>
    <p:sldId id="304" r:id="rId24"/>
    <p:sldId id="305" r:id="rId25"/>
    <p:sldId id="306" r:id="rId26"/>
    <p:sldId id="307" r:id="rId27"/>
    <p:sldId id="302" r:id="rId28"/>
    <p:sldId id="308" r:id="rId29"/>
    <p:sldId id="309" r:id="rId30"/>
    <p:sldId id="311" r:id="rId31"/>
    <p:sldId id="310" r:id="rId32"/>
    <p:sldId id="312" r:id="rId33"/>
    <p:sldId id="313" r:id="rId34"/>
    <p:sldId id="314" r:id="rId35"/>
    <p:sldId id="315" r:id="rId36"/>
    <p:sldId id="298" r:id="rId37"/>
    <p:sldId id="316" r:id="rId38"/>
    <p:sldId id="317" r:id="rId39"/>
    <p:sldId id="318" r:id="rId40"/>
    <p:sldId id="280" r:id="rId41"/>
    <p:sldId id="282" r:id="rId42"/>
    <p:sldId id="301" r:id="rId43"/>
    <p:sldId id="269" r:id="rId44"/>
    <p:sldId id="274" r:id="rId45"/>
    <p:sldId id="319" r:id="rId46"/>
    <p:sldId id="320" r:id="rId47"/>
    <p:sldId id="321" r:id="rId48"/>
    <p:sldId id="322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7/5/2021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8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7/5/2021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6" r:id="rId4"/>
    <p:sldLayoutId id="2147483678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nguyenvanvuantvu.yolasite.com/resources/PP_%C4%91%E1%BB%8Bnh_l%C6%B0%E1%BB%A3ng_trong_KT/chuong4.PDF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6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DXClan</a:t>
            </a:r>
            <a:endParaRPr lang="en-US" dirty="0"/>
          </a:p>
        </p:txBody>
      </p:sp>
      <p:pic>
        <p:nvPicPr>
          <p:cNvPr id="5" name="Google Shape;147;p5" descr="A picture containing refrigerator, room, clock&#10;&#10;Description automatically generated">
            <a:extLst>
              <a:ext uri="{FF2B5EF4-FFF2-40B4-BE49-F238E27FC236}">
                <a16:creationId xmlns:a16="http://schemas.microsoft.com/office/drawing/2014/main" id="{F9849D61-4788-41D5-B0C1-9CB4514DF94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2440" y="978166"/>
            <a:ext cx="1654622" cy="120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48;p5" descr="Các bước để thực hiện quy trình quản lý kho hiệu quả, chuyên nghiệp">
            <a:extLst>
              <a:ext uri="{FF2B5EF4-FFF2-40B4-BE49-F238E27FC236}">
                <a16:creationId xmlns:a16="http://schemas.microsoft.com/office/drawing/2014/main" id="{774E62ED-4D6B-4B8E-9BB2-2E51D7CC51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2440" y="4393698"/>
            <a:ext cx="1654623" cy="12134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49;p5">
            <a:extLst>
              <a:ext uri="{FF2B5EF4-FFF2-40B4-BE49-F238E27FC236}">
                <a16:creationId xmlns:a16="http://schemas.microsoft.com/office/drawing/2014/main" id="{57D5DD2E-0627-494D-BB73-F9090184FEDD}"/>
              </a:ext>
            </a:extLst>
          </p:cNvPr>
          <p:cNvSpPr txBox="1"/>
          <p:nvPr/>
        </p:nvSpPr>
        <p:spPr>
          <a:xfrm>
            <a:off x="831864" y="5607246"/>
            <a:ext cx="14157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Quản lý kho</a:t>
            </a:r>
            <a:endParaRPr/>
          </a:p>
        </p:txBody>
      </p:sp>
      <p:sp>
        <p:nvSpPr>
          <p:cNvPr id="8" name="Google Shape;150;p5">
            <a:extLst>
              <a:ext uri="{FF2B5EF4-FFF2-40B4-BE49-F238E27FC236}">
                <a16:creationId xmlns:a16="http://schemas.microsoft.com/office/drawing/2014/main" id="{2F3C3693-0AEE-4DC8-89E8-8068776E7EB2}"/>
              </a:ext>
            </a:extLst>
          </p:cNvPr>
          <p:cNvSpPr txBox="1"/>
          <p:nvPr/>
        </p:nvSpPr>
        <p:spPr>
          <a:xfrm>
            <a:off x="594620" y="2243414"/>
            <a:ext cx="18902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Quản lý nhân sự</a:t>
            </a:r>
            <a:endParaRPr/>
          </a:p>
        </p:txBody>
      </p:sp>
      <p:pic>
        <p:nvPicPr>
          <p:cNvPr id="9" name="Google Shape;151;p5" descr="A picture containing device&#10;&#10;Description automatically generated">
            <a:extLst>
              <a:ext uri="{FF2B5EF4-FFF2-40B4-BE49-F238E27FC236}">
                <a16:creationId xmlns:a16="http://schemas.microsoft.com/office/drawing/2014/main" id="{09EED76D-3384-4343-BFF0-1836A0F9C7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2214" y="967970"/>
            <a:ext cx="1654622" cy="119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2;p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2E46CA3-9307-417B-B8AB-ABF1E9B5AE8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11989" y="1040357"/>
            <a:ext cx="1683554" cy="119081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53;p5">
            <a:extLst>
              <a:ext uri="{FF2B5EF4-FFF2-40B4-BE49-F238E27FC236}">
                <a16:creationId xmlns:a16="http://schemas.microsoft.com/office/drawing/2014/main" id="{BA5D1D15-5319-418C-97BA-688BA3AAA5D2}"/>
              </a:ext>
            </a:extLst>
          </p:cNvPr>
          <p:cNvSpPr txBox="1"/>
          <p:nvPr/>
        </p:nvSpPr>
        <p:spPr>
          <a:xfrm>
            <a:off x="3361895" y="2243414"/>
            <a:ext cx="20185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Quản lý công việc</a:t>
            </a:r>
            <a:endParaRPr/>
          </a:p>
        </p:txBody>
      </p:sp>
      <p:sp>
        <p:nvSpPr>
          <p:cNvPr id="12" name="Google Shape;154;p5">
            <a:extLst>
              <a:ext uri="{FF2B5EF4-FFF2-40B4-BE49-F238E27FC236}">
                <a16:creationId xmlns:a16="http://schemas.microsoft.com/office/drawing/2014/main" id="{F6E95608-9E68-42AA-85B7-4DEF7750483A}"/>
              </a:ext>
            </a:extLst>
          </p:cNvPr>
          <p:cNvSpPr txBox="1"/>
          <p:nvPr/>
        </p:nvSpPr>
        <p:spPr>
          <a:xfrm>
            <a:off x="6159781" y="2317453"/>
            <a:ext cx="20313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Thống kê báo cáo</a:t>
            </a:r>
            <a:endParaRPr/>
          </a:p>
        </p:txBody>
      </p:sp>
      <p:cxnSp>
        <p:nvCxnSpPr>
          <p:cNvPr id="13" name="Google Shape;155;p5">
            <a:extLst>
              <a:ext uri="{FF2B5EF4-FFF2-40B4-BE49-F238E27FC236}">
                <a16:creationId xmlns:a16="http://schemas.microsoft.com/office/drawing/2014/main" id="{C1C02C26-C2C5-4985-8B62-05195B26A027}"/>
              </a:ext>
            </a:extLst>
          </p:cNvPr>
          <p:cNvCxnSpPr>
            <a:stCxn id="19" idx="1"/>
            <a:endCxn id="8" idx="2"/>
          </p:cNvCxnSpPr>
          <p:nvPr/>
        </p:nvCxnSpPr>
        <p:spPr>
          <a:xfrm rot="10800000">
            <a:off x="1539676" y="2612873"/>
            <a:ext cx="2039700" cy="68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57;p5">
            <a:extLst>
              <a:ext uri="{FF2B5EF4-FFF2-40B4-BE49-F238E27FC236}">
                <a16:creationId xmlns:a16="http://schemas.microsoft.com/office/drawing/2014/main" id="{13C8495D-B063-4DA0-AE74-87C1526890BB}"/>
              </a:ext>
            </a:extLst>
          </p:cNvPr>
          <p:cNvCxnSpPr>
            <a:stCxn id="19" idx="0"/>
          </p:cNvCxnSpPr>
          <p:nvPr/>
        </p:nvCxnSpPr>
        <p:spPr>
          <a:xfrm rot="10800000">
            <a:off x="4336283" y="2717598"/>
            <a:ext cx="0" cy="50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" name="Google Shape;158;p5">
            <a:extLst>
              <a:ext uri="{FF2B5EF4-FFF2-40B4-BE49-F238E27FC236}">
                <a16:creationId xmlns:a16="http://schemas.microsoft.com/office/drawing/2014/main" id="{3E5E8543-79A4-46CA-84DD-11EAB435D2BB}"/>
              </a:ext>
            </a:extLst>
          </p:cNvPr>
          <p:cNvCxnSpPr>
            <a:stCxn id="19" idx="7"/>
            <a:endCxn id="12" idx="2"/>
          </p:cNvCxnSpPr>
          <p:nvPr/>
        </p:nvCxnSpPr>
        <p:spPr>
          <a:xfrm rot="10800000" flipH="1">
            <a:off x="5093189" y="2686673"/>
            <a:ext cx="2082300" cy="60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" name="Google Shape;159;p5">
            <a:extLst>
              <a:ext uri="{FF2B5EF4-FFF2-40B4-BE49-F238E27FC236}">
                <a16:creationId xmlns:a16="http://schemas.microsoft.com/office/drawing/2014/main" id="{85E45C26-1603-4D05-A2EA-A18FA8227656}"/>
              </a:ext>
            </a:extLst>
          </p:cNvPr>
          <p:cNvCxnSpPr>
            <a:stCxn id="19" idx="5"/>
          </p:cNvCxnSpPr>
          <p:nvPr/>
        </p:nvCxnSpPr>
        <p:spPr>
          <a:xfrm>
            <a:off x="5093189" y="3669875"/>
            <a:ext cx="2082300" cy="72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7" name="Google Shape;160;p5">
            <a:extLst>
              <a:ext uri="{FF2B5EF4-FFF2-40B4-BE49-F238E27FC236}">
                <a16:creationId xmlns:a16="http://schemas.microsoft.com/office/drawing/2014/main" id="{750D2471-C6C7-466F-B9E6-C348DE16F642}"/>
              </a:ext>
            </a:extLst>
          </p:cNvPr>
          <p:cNvCxnSpPr>
            <a:stCxn id="19" idx="3"/>
          </p:cNvCxnSpPr>
          <p:nvPr/>
        </p:nvCxnSpPr>
        <p:spPr>
          <a:xfrm flipH="1">
            <a:off x="1539676" y="3669875"/>
            <a:ext cx="2039700" cy="57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" name="Google Shape;161;p5">
            <a:extLst>
              <a:ext uri="{FF2B5EF4-FFF2-40B4-BE49-F238E27FC236}">
                <a16:creationId xmlns:a16="http://schemas.microsoft.com/office/drawing/2014/main" id="{92C721CE-6DFD-4538-8C72-53BCE402BA95}"/>
              </a:ext>
            </a:extLst>
          </p:cNvPr>
          <p:cNvCxnSpPr>
            <a:stCxn id="19" idx="4"/>
          </p:cNvCxnSpPr>
          <p:nvPr/>
        </p:nvCxnSpPr>
        <p:spPr>
          <a:xfrm>
            <a:off x="4336283" y="3747250"/>
            <a:ext cx="0" cy="49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" name="Google Shape;156;p5">
            <a:extLst>
              <a:ext uri="{FF2B5EF4-FFF2-40B4-BE49-F238E27FC236}">
                <a16:creationId xmlns:a16="http://schemas.microsoft.com/office/drawing/2014/main" id="{82BD1220-708A-4885-872B-84CFDA2C1679}"/>
              </a:ext>
            </a:extLst>
          </p:cNvPr>
          <p:cNvSpPr/>
          <p:nvPr/>
        </p:nvSpPr>
        <p:spPr>
          <a:xfrm>
            <a:off x="3265855" y="3218898"/>
            <a:ext cx="2140855" cy="528352"/>
          </a:xfrm>
          <a:prstGeom prst="ellipse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DXClan</a:t>
            </a:r>
            <a:endParaRPr dirty="0"/>
          </a:p>
        </p:txBody>
      </p:sp>
      <p:pic>
        <p:nvPicPr>
          <p:cNvPr id="20" name="Google Shape;162;p5" descr="Báo giá in hóa đơn GTGT tại Hà Nội | Giá 1 quyển chỉ từ: 15.000đ">
            <a:extLst>
              <a:ext uri="{FF2B5EF4-FFF2-40B4-BE49-F238E27FC236}">
                <a16:creationId xmlns:a16="http://schemas.microsoft.com/office/drawing/2014/main" id="{17128903-5DD7-428B-A93B-063499C530D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40921" y="4478438"/>
            <a:ext cx="1654622" cy="120256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63;p5">
            <a:extLst>
              <a:ext uri="{FF2B5EF4-FFF2-40B4-BE49-F238E27FC236}">
                <a16:creationId xmlns:a16="http://schemas.microsoft.com/office/drawing/2014/main" id="{6D371E0C-78D8-41ED-B3ED-8DFF3FED1345}"/>
              </a:ext>
            </a:extLst>
          </p:cNvPr>
          <p:cNvSpPr txBox="1"/>
          <p:nvPr/>
        </p:nvSpPr>
        <p:spPr>
          <a:xfrm>
            <a:off x="6225453" y="5681000"/>
            <a:ext cx="20281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Quản lý đơn hàng</a:t>
            </a:r>
            <a:endParaRPr/>
          </a:p>
        </p:txBody>
      </p:sp>
      <p:pic>
        <p:nvPicPr>
          <p:cNvPr id="22" name="Google Shape;164;p5" descr="Production Planning - Definition, Objectives, Need, Types, Importance">
            <a:extLst>
              <a:ext uri="{FF2B5EF4-FFF2-40B4-BE49-F238E27FC236}">
                <a16:creationId xmlns:a16="http://schemas.microsoft.com/office/drawing/2014/main" id="{5E054BE6-BA31-4CC6-862A-2DB98C2EF64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08971" y="4420797"/>
            <a:ext cx="1654622" cy="121343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65;p5">
            <a:extLst>
              <a:ext uri="{FF2B5EF4-FFF2-40B4-BE49-F238E27FC236}">
                <a16:creationId xmlns:a16="http://schemas.microsoft.com/office/drawing/2014/main" id="{29E59545-4060-4A7B-9F66-ADDD4A3300DE}"/>
              </a:ext>
            </a:extLst>
          </p:cNvPr>
          <p:cNvSpPr txBox="1"/>
          <p:nvPr/>
        </p:nvSpPr>
        <p:spPr>
          <a:xfrm>
            <a:off x="2888257" y="5651461"/>
            <a:ext cx="29161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Quản lý kế hoạch sản xuất</a:t>
            </a:r>
            <a:endParaRPr/>
          </a:p>
        </p:txBody>
      </p:sp>
      <p:sp>
        <p:nvSpPr>
          <p:cNvPr id="24" name="Google Shape;166;p5">
            <a:extLst>
              <a:ext uri="{FF2B5EF4-FFF2-40B4-BE49-F238E27FC236}">
                <a16:creationId xmlns:a16="http://schemas.microsoft.com/office/drawing/2014/main" id="{6212F743-9844-45F9-A479-AF91DB5BFE6A}"/>
              </a:ext>
            </a:extLst>
          </p:cNvPr>
          <p:cNvSpPr/>
          <p:nvPr/>
        </p:nvSpPr>
        <p:spPr>
          <a:xfrm>
            <a:off x="2832012" y="733174"/>
            <a:ext cx="2972428" cy="21447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831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14581" y="2872408"/>
            <a:ext cx="4374045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b="1" dirty="0"/>
              <a:t>CÔNG NGHỆ SỬ DỤNG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793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B300C-D8AF-401A-A1FB-FC3558F58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959F97-7C12-4326-A0DB-043948DF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5" name="Google Shape;328;p14">
            <a:extLst>
              <a:ext uri="{FF2B5EF4-FFF2-40B4-BE49-F238E27FC236}">
                <a16:creationId xmlns:a16="http://schemas.microsoft.com/office/drawing/2014/main" id="{785EFC14-024E-488D-A270-EF7D0CEE975A}"/>
              </a:ext>
            </a:extLst>
          </p:cNvPr>
          <p:cNvSpPr txBox="1"/>
          <p:nvPr/>
        </p:nvSpPr>
        <p:spPr>
          <a:xfrm>
            <a:off x="782282" y="1140985"/>
            <a:ext cx="199867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29;p14">
            <a:extLst>
              <a:ext uri="{FF2B5EF4-FFF2-40B4-BE49-F238E27FC236}">
                <a16:creationId xmlns:a16="http://schemas.microsoft.com/office/drawing/2014/main" id="{35C86674-9231-43B4-BA85-B5225AD7686F}"/>
              </a:ext>
            </a:extLst>
          </p:cNvPr>
          <p:cNvSpPr txBox="1"/>
          <p:nvPr/>
        </p:nvSpPr>
        <p:spPr>
          <a:xfrm>
            <a:off x="782282" y="2764358"/>
            <a:ext cx="260819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330;p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2445A0E-2F2D-4B45-97C2-84013BBA5AF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69442" y="1020068"/>
            <a:ext cx="1375198" cy="865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31;p14" descr="A close up of a logo&#10;&#10;Description automatically generated">
            <a:extLst>
              <a:ext uri="{FF2B5EF4-FFF2-40B4-BE49-F238E27FC236}">
                <a16:creationId xmlns:a16="http://schemas.microsoft.com/office/drawing/2014/main" id="{07BD88C1-F733-4C42-9BF2-B70009C30AA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9964" y="781785"/>
            <a:ext cx="1998672" cy="1227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32;p14" descr="A close up of a logo&#10;&#10;Description automatically generated">
            <a:extLst>
              <a:ext uri="{FF2B5EF4-FFF2-40B4-BE49-F238E27FC236}">
                <a16:creationId xmlns:a16="http://schemas.microsoft.com/office/drawing/2014/main" id="{1C2FE636-6EFC-46E1-812D-BC58629F9EB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6135" y="2199450"/>
            <a:ext cx="1998672" cy="83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33;p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8275336-EB64-49A8-A60C-D444F4E65E3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58875" y="2315272"/>
            <a:ext cx="1637208" cy="5278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334;p14">
            <a:extLst>
              <a:ext uri="{FF2B5EF4-FFF2-40B4-BE49-F238E27FC236}">
                <a16:creationId xmlns:a16="http://schemas.microsoft.com/office/drawing/2014/main" id="{273CF281-13D8-415C-BE87-B6650A15C9D0}"/>
              </a:ext>
            </a:extLst>
          </p:cNvPr>
          <p:cNvCxnSpPr/>
          <p:nvPr/>
        </p:nvCxnSpPr>
        <p:spPr>
          <a:xfrm>
            <a:off x="684875" y="2073058"/>
            <a:ext cx="7293761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" name="Google Shape;335;p14">
            <a:extLst>
              <a:ext uri="{FF2B5EF4-FFF2-40B4-BE49-F238E27FC236}">
                <a16:creationId xmlns:a16="http://schemas.microsoft.com/office/drawing/2014/main" id="{CF83198D-EB0C-48FF-A9D2-C57DFA7A81CF}"/>
              </a:ext>
            </a:extLst>
          </p:cNvPr>
          <p:cNvCxnSpPr/>
          <p:nvPr/>
        </p:nvCxnSpPr>
        <p:spPr>
          <a:xfrm>
            <a:off x="684875" y="3937005"/>
            <a:ext cx="7293761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336;p14">
            <a:extLst>
              <a:ext uri="{FF2B5EF4-FFF2-40B4-BE49-F238E27FC236}">
                <a16:creationId xmlns:a16="http://schemas.microsoft.com/office/drawing/2014/main" id="{08809602-CB96-4143-84BB-E26BADC8163D}"/>
              </a:ext>
            </a:extLst>
          </p:cNvPr>
          <p:cNvSpPr txBox="1"/>
          <p:nvPr/>
        </p:nvSpPr>
        <p:spPr>
          <a:xfrm>
            <a:off x="782282" y="4412385"/>
            <a:ext cx="199867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338;p14">
            <a:extLst>
              <a:ext uri="{FF2B5EF4-FFF2-40B4-BE49-F238E27FC236}">
                <a16:creationId xmlns:a16="http://schemas.microsoft.com/office/drawing/2014/main" id="{7A6B9954-A73F-4056-A50D-DDF35792B37E}"/>
              </a:ext>
            </a:extLst>
          </p:cNvPr>
          <p:cNvCxnSpPr/>
          <p:nvPr/>
        </p:nvCxnSpPr>
        <p:spPr>
          <a:xfrm>
            <a:off x="684875" y="5471556"/>
            <a:ext cx="7293761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" name="Picture 8">
            <a:extLst>
              <a:ext uri="{FF2B5EF4-FFF2-40B4-BE49-F238E27FC236}">
                <a16:creationId xmlns:a16="http://schemas.microsoft.com/office/drawing/2014/main" id="{FA3E6FBB-27BE-4DFF-BA02-B792215B1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471" y="2826631"/>
            <a:ext cx="1998673" cy="111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D0163019-750A-462B-B308-D2880E1E9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47" y="4117031"/>
            <a:ext cx="2584053" cy="129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159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14581" y="2872408"/>
            <a:ext cx="4374045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b="1" dirty="0"/>
              <a:t>THIẾT KẾ VÀ XÂY DỰNG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58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Usecase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4EC9E-4F44-465E-912C-4B5C739EC6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9302" y="953687"/>
            <a:ext cx="8116400" cy="4950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E532BD-651D-4EB1-86AA-94ADC82EB658}"/>
              </a:ext>
            </a:extLst>
          </p:cNvPr>
          <p:cNvSpPr txBox="1"/>
          <p:nvPr/>
        </p:nvSpPr>
        <p:spPr>
          <a:xfrm>
            <a:off x="5221358" y="834598"/>
            <a:ext cx="3703426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ato" panose="020F0502020204030203"/>
              </a:rPr>
              <a:t>4 </a:t>
            </a:r>
            <a:r>
              <a:rPr lang="en-US" sz="2000" dirty="0" err="1">
                <a:latin typeface="Lato" panose="020F0502020204030203"/>
              </a:rPr>
              <a:t>tác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nhân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chính</a:t>
            </a:r>
            <a:r>
              <a:rPr lang="en-US" sz="2000" dirty="0">
                <a:latin typeface="Lato" panose="020F0502020204030203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Người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quản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lý</a:t>
            </a:r>
            <a:endParaRPr lang="en-US" sz="2000" dirty="0">
              <a:latin typeface="Lato" panose="020F0502020204030203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Thành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viên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dự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án</a:t>
            </a:r>
            <a:endParaRPr lang="en-US" sz="2000" dirty="0">
              <a:latin typeface="Lato" panose="020F0502020204030203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Thành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viên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thực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hiện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việc</a:t>
            </a:r>
            <a:endParaRPr lang="en-US" sz="2000" dirty="0">
              <a:latin typeface="Lato" panose="020F0502020204030203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Thành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viên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phê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duyệt</a:t>
            </a:r>
            <a:endParaRPr lang="en-US" sz="2000" dirty="0">
              <a:latin typeface="Lato" panose="020F0502020204030203"/>
            </a:endParaRPr>
          </a:p>
          <a:p>
            <a:r>
              <a:rPr lang="en-US" sz="2000" dirty="0" err="1">
                <a:latin typeface="Lato" panose="020F0502020204030203"/>
              </a:rPr>
              <a:t>Số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lượng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usecase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tổng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quan</a:t>
            </a:r>
            <a:r>
              <a:rPr lang="en-US" sz="2000" dirty="0">
                <a:latin typeface="Lato" panose="020F0502020204030203"/>
              </a:rPr>
              <a:t>: 6</a:t>
            </a:r>
          </a:p>
          <a:p>
            <a:r>
              <a:rPr lang="en-US" sz="2000" dirty="0" err="1">
                <a:latin typeface="Lato" panose="020F0502020204030203"/>
              </a:rPr>
              <a:t>Số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lượng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usecase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phân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rã</a:t>
            </a:r>
            <a:r>
              <a:rPr lang="en-US" sz="2000" dirty="0">
                <a:latin typeface="Lato" panose="020F0502020204030203"/>
              </a:rPr>
              <a:t>: 30</a:t>
            </a:r>
          </a:p>
        </p:txBody>
      </p:sp>
    </p:spTree>
    <p:extLst>
      <p:ext uri="{BB962C8B-B14F-4D97-AF65-F5344CB8AC3E}">
        <p14:creationId xmlns:p14="http://schemas.microsoft.com/office/powerpoint/2010/main" val="6961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022"/>
            <a:ext cx="9200471" cy="451739"/>
          </a:xfrm>
        </p:spPr>
        <p:txBody>
          <a:bodyPr/>
          <a:lstStyle/>
          <a:p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–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Client Server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55300B1-E8DD-4A47-8C50-C9DCA94C9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093" y="834887"/>
            <a:ext cx="5275814" cy="493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439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- Client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665D22B-3880-4232-AD17-51BA08D4A7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3034" y="718868"/>
            <a:ext cx="7437932" cy="54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3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– Server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3176570-6929-4C47-850C-6CEBB923AC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690" y="1946620"/>
            <a:ext cx="8264619" cy="296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60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9A1A5F3-2991-4F3A-8C28-F292FECD4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204201"/>
              </p:ext>
            </p:extLst>
          </p:nvPr>
        </p:nvGraphicFramePr>
        <p:xfrm>
          <a:off x="657726" y="1271335"/>
          <a:ext cx="7828547" cy="4315329"/>
        </p:xfrm>
        <a:graphic>
          <a:graphicData uri="http://schemas.openxmlformats.org/drawingml/2006/table">
            <a:tbl>
              <a:tblPr firstRow="1" firstCol="1" bandRow="1"/>
              <a:tblGrid>
                <a:gridCol w="3914272">
                  <a:extLst>
                    <a:ext uri="{9D8B030D-6E8A-4147-A177-3AD203B41FA5}">
                      <a16:colId xmlns:a16="http://schemas.microsoft.com/office/drawing/2014/main" val="3979808852"/>
                    </a:ext>
                  </a:extLst>
                </a:gridCol>
                <a:gridCol w="3914275">
                  <a:extLst>
                    <a:ext uri="{9D8B030D-6E8A-4147-A177-3AD203B41FA5}">
                      <a16:colId xmlns:a16="http://schemas.microsoft.com/office/drawing/2014/main" val="3954856357"/>
                    </a:ext>
                  </a:extLst>
                </a:gridCol>
              </a:tblGrid>
              <a:tr h="66560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400" b="1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2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tin</a:t>
                      </a:r>
                      <a:endParaRPr lang="en-US" sz="2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400" b="1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sz="2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1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kê</a:t>
                      </a:r>
                      <a:endParaRPr lang="en-US" sz="2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581485"/>
                  </a:ext>
                </a:extLst>
              </a:tr>
              <a:tr h="72994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20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giao</a:t>
                      </a:r>
                      <a:r>
                        <a:rPr lang="en-US" sz="20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diện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giao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diện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8369632"/>
                  </a:ext>
                </a:extLst>
              </a:tr>
              <a:tr h="72994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Cơ</a:t>
                      </a:r>
                      <a:r>
                        <a:rPr lang="en-US" sz="2000" baseline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sở dữ liệu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06 collections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0317490"/>
                  </a:ext>
                </a:extLst>
              </a:tr>
              <a:tr h="72994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file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trong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nguồn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 files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9985257"/>
                  </a:ext>
                </a:extLst>
              </a:tr>
              <a:tr h="72994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Dung lượng mã nguồn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1,94 MB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1697753"/>
                  </a:ext>
                </a:extLst>
              </a:tr>
              <a:tr h="72994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Thời gian xây dựng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05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tháng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9573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115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14581" y="2872408"/>
            <a:ext cx="4374045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b="1" dirty="0"/>
              <a:t>ĐÓNG GÓP NỔI BẬT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792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Text&#10;&#10;Description automatically generated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2" y="142786"/>
            <a:ext cx="2576374" cy="936215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2418008"/>
            <a:ext cx="7342482" cy="14719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4000" dirty="0" err="1"/>
              <a:t>Quản</a:t>
            </a:r>
            <a:r>
              <a:rPr lang="en-US" sz="4000" dirty="0"/>
              <a:t> </a:t>
            </a:r>
            <a:r>
              <a:rPr lang="en-US" sz="4000" dirty="0" err="1"/>
              <a:t>lý</a:t>
            </a:r>
            <a:r>
              <a:rPr lang="en-US" sz="4000" dirty="0"/>
              <a:t> </a:t>
            </a:r>
            <a:r>
              <a:rPr lang="en-US" sz="4000" dirty="0" err="1"/>
              <a:t>và</a:t>
            </a:r>
            <a:r>
              <a:rPr lang="en-US" sz="4000" dirty="0"/>
              <a:t> </a:t>
            </a:r>
            <a:r>
              <a:rPr lang="en-US" sz="4000" dirty="0" err="1"/>
              <a:t>đánh</a:t>
            </a:r>
            <a:r>
              <a:rPr lang="en-US" sz="4000" dirty="0"/>
              <a:t> </a:t>
            </a:r>
            <a:r>
              <a:rPr lang="en-US" sz="4000" dirty="0" err="1"/>
              <a:t>giá</a:t>
            </a:r>
            <a:r>
              <a:rPr lang="en-US" sz="4000" dirty="0"/>
              <a:t> </a:t>
            </a:r>
            <a:r>
              <a:rPr lang="en-US" sz="4000" dirty="0" err="1"/>
              <a:t>công</a:t>
            </a:r>
            <a:r>
              <a:rPr lang="en-US" sz="4000" dirty="0"/>
              <a:t> </a:t>
            </a:r>
            <a:r>
              <a:rPr lang="en-US" sz="4000" dirty="0" err="1"/>
              <a:t>việc</a:t>
            </a:r>
            <a:r>
              <a:rPr lang="en-US" sz="4000" dirty="0"/>
              <a:t> </a:t>
            </a:r>
            <a:r>
              <a:rPr lang="en-US" sz="4000" dirty="0" err="1"/>
              <a:t>trong</a:t>
            </a:r>
            <a:r>
              <a:rPr lang="en-US" sz="4000" dirty="0"/>
              <a:t> </a:t>
            </a:r>
            <a:r>
              <a:rPr lang="en-US" sz="4000" dirty="0" err="1"/>
              <a:t>dự</a:t>
            </a:r>
            <a:r>
              <a:rPr lang="en-US" sz="4000" dirty="0"/>
              <a:t> </a:t>
            </a:r>
            <a:r>
              <a:rPr lang="en-US" sz="4000" dirty="0" err="1"/>
              <a:t>án</a:t>
            </a:r>
            <a:endParaRPr lang="en-US" sz="4000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4226274"/>
            <a:ext cx="7342482" cy="7172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000" dirty="0" err="1"/>
              <a:t>Sinh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: </a:t>
            </a:r>
            <a:r>
              <a:rPr lang="en-US" sz="2000" b="0" dirty="0" err="1"/>
              <a:t>Trương</a:t>
            </a:r>
            <a:r>
              <a:rPr lang="en-US" sz="2000" b="0" dirty="0"/>
              <a:t> Anh </a:t>
            </a:r>
            <a:r>
              <a:rPr lang="en-US" sz="2000" b="0" dirty="0" err="1"/>
              <a:t>Quốc</a:t>
            </a:r>
            <a:endParaRPr lang="en-US" sz="2000" b="0" dirty="0"/>
          </a:p>
          <a:p>
            <a:r>
              <a:rPr lang="en-US" sz="2000" dirty="0" err="1"/>
              <a:t>Giảng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 </a:t>
            </a:r>
            <a:r>
              <a:rPr lang="en-US" sz="2000" dirty="0" err="1"/>
              <a:t>hướng</a:t>
            </a:r>
            <a:r>
              <a:rPr lang="en-US" sz="2000" dirty="0"/>
              <a:t> </a:t>
            </a:r>
            <a:r>
              <a:rPr lang="en-US" sz="2000" dirty="0" err="1"/>
              <a:t>dẫn</a:t>
            </a:r>
            <a:r>
              <a:rPr lang="en-US" sz="2000" dirty="0"/>
              <a:t>: </a:t>
            </a:r>
            <a:r>
              <a:rPr lang="en-US" sz="2000" b="0" dirty="0"/>
              <a:t>TS. </a:t>
            </a:r>
            <a:r>
              <a:rPr lang="en-US" sz="2000" b="0" dirty="0" err="1"/>
              <a:t>Trịnh</a:t>
            </a:r>
            <a:r>
              <a:rPr lang="en-US" sz="2000" b="0" dirty="0"/>
              <a:t> </a:t>
            </a:r>
            <a:r>
              <a:rPr lang="en-US" sz="2000" b="0" dirty="0" err="1"/>
              <a:t>Tuấn</a:t>
            </a:r>
            <a:r>
              <a:rPr lang="en-US" sz="2000" b="0" dirty="0"/>
              <a:t> </a:t>
            </a:r>
            <a:r>
              <a:rPr lang="en-US" sz="2000" b="0" dirty="0" err="1"/>
              <a:t>Đạt</a:t>
            </a:r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DF3AAB-9919-44BD-83E1-8F9011830024}"/>
              </a:ext>
            </a:extLst>
          </p:cNvPr>
          <p:cNvGrpSpPr/>
          <p:nvPr/>
        </p:nvGrpSpPr>
        <p:grpSpPr>
          <a:xfrm>
            <a:off x="533941" y="1195540"/>
            <a:ext cx="2533109" cy="593504"/>
            <a:chOff x="533941" y="1195540"/>
            <a:chExt cx="2533109" cy="593504"/>
          </a:xfrm>
        </p:grpSpPr>
        <p:sp>
          <p:nvSpPr>
            <p:cNvPr id="5" name="Google Shape;90;p1">
              <a:extLst>
                <a:ext uri="{FF2B5EF4-FFF2-40B4-BE49-F238E27FC236}">
                  <a16:creationId xmlns:a16="http://schemas.microsoft.com/office/drawing/2014/main" id="{B3AFBA51-0056-48DB-9FCC-9995302E1B2E}"/>
                </a:ext>
              </a:extLst>
            </p:cNvPr>
            <p:cNvSpPr txBox="1"/>
            <p:nvPr/>
          </p:nvSpPr>
          <p:spPr>
            <a:xfrm>
              <a:off x="1201778" y="1218426"/>
              <a:ext cx="1865272" cy="372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050"/>
                <a:buFont typeface="Arial"/>
                <a:buNone/>
              </a:pPr>
              <a:r>
                <a:rPr lang="en-US" sz="105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 panose="020F0502020204030203"/>
                  <a:ea typeface="Arial"/>
                  <a:cs typeface="Arial" panose="020B0604020202020204" pitchFamily="34" charset="0"/>
                  <a:sym typeface="Arial"/>
                </a:rPr>
                <a:t>VIỆN CÔNG NGHỆ THÔNG TIN VÀ TRUYỀN THÔNG</a:t>
              </a:r>
              <a:endParaRPr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/>
                <a:cs typeface="Arial" panose="020B0604020202020204" pitchFamily="34" charset="0"/>
              </a:endParaRPr>
            </a:p>
          </p:txBody>
        </p:sp>
        <p:pic>
          <p:nvPicPr>
            <p:cNvPr id="6" name="Google Shape;93;p1" descr="Facebook">
              <a:extLst>
                <a:ext uri="{FF2B5EF4-FFF2-40B4-BE49-F238E27FC236}">
                  <a16:creationId xmlns:a16="http://schemas.microsoft.com/office/drawing/2014/main" id="{4BC8D7E7-8ECC-4BE7-BA10-F00B78FE258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3941" y="1195540"/>
              <a:ext cx="575072" cy="5935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Title 6">
            <a:extLst>
              <a:ext uri="{FF2B5EF4-FFF2-40B4-BE49-F238E27FC236}">
                <a16:creationId xmlns:a16="http://schemas.microsoft.com/office/drawing/2014/main" id="{2C1A7F95-BE67-4476-9371-0EB64C03BBB5}"/>
              </a:ext>
            </a:extLst>
          </p:cNvPr>
          <p:cNvSpPr txBox="1">
            <a:spLocks/>
          </p:cNvSpPr>
          <p:nvPr/>
        </p:nvSpPr>
        <p:spPr>
          <a:xfrm>
            <a:off x="4572000" y="5245614"/>
            <a:ext cx="2484922" cy="2844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1400" b="0" i="1" dirty="0" err="1"/>
              <a:t>Hà</a:t>
            </a:r>
            <a:r>
              <a:rPr lang="en-US" sz="1400" b="0" i="1" dirty="0"/>
              <a:t> </a:t>
            </a:r>
            <a:r>
              <a:rPr lang="en-US" sz="1400" b="0" i="1" dirty="0" err="1"/>
              <a:t>Nội</a:t>
            </a:r>
            <a:r>
              <a:rPr lang="en-US" sz="1400" b="0" i="1" dirty="0"/>
              <a:t>, </a:t>
            </a:r>
            <a:r>
              <a:rPr lang="en-US" sz="1400" b="0" i="1" dirty="0" err="1"/>
              <a:t>tháng</a:t>
            </a:r>
            <a:r>
              <a:rPr lang="en-US" sz="1400" b="0" i="1" dirty="0"/>
              <a:t> 07 </a:t>
            </a:r>
            <a:r>
              <a:rPr lang="en-US" sz="1400" b="0" i="1" dirty="0" err="1"/>
              <a:t>năm</a:t>
            </a:r>
            <a:r>
              <a:rPr lang="en-US" sz="1400" b="0" i="1" dirty="0"/>
              <a:t> 2021</a:t>
            </a:r>
          </a:p>
          <a:p>
            <a:endParaRPr lang="en-US" sz="1400" b="0" i="1" dirty="0"/>
          </a:p>
          <a:p>
            <a:endParaRPr lang="en-US" sz="1400" b="0" i="1" dirty="0"/>
          </a:p>
          <a:p>
            <a:endParaRPr lang="en-US" sz="1400" b="0" i="1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góp</a:t>
            </a:r>
            <a:r>
              <a:rPr lang="en-US" dirty="0"/>
              <a:t> </a:t>
            </a:r>
            <a:r>
              <a:rPr lang="en-US" dirty="0" err="1"/>
              <a:t>nổi</a:t>
            </a:r>
            <a:r>
              <a:rPr lang="en-US" dirty="0"/>
              <a:t> </a:t>
            </a:r>
            <a:r>
              <a:rPr lang="en-US" dirty="0" err="1"/>
              <a:t>bật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đề</a:t>
            </a:r>
            <a:r>
              <a:rPr lang="en-US" sz="2400" dirty="0"/>
              <a:t> </a:t>
            </a:r>
            <a:r>
              <a:rPr lang="en-US" sz="2400" dirty="0" err="1"/>
              <a:t>xuất</a:t>
            </a:r>
            <a:r>
              <a:rPr lang="en-US" sz="2400" dirty="0"/>
              <a:t> </a:t>
            </a:r>
            <a:r>
              <a:rPr lang="en-US" sz="2400" dirty="0" err="1"/>
              <a:t>thoả</a:t>
            </a:r>
            <a:r>
              <a:rPr lang="en-US" sz="2400" dirty="0"/>
              <a:t> </a:t>
            </a:r>
            <a:r>
              <a:rPr lang="en-US" sz="2400" dirty="0" err="1"/>
              <a:t>hiệp</a:t>
            </a:r>
            <a:r>
              <a:rPr lang="en-US" sz="2400" dirty="0"/>
              <a:t> chi </a:t>
            </a:r>
            <a:r>
              <a:rPr lang="en-US" sz="2400" dirty="0" err="1"/>
              <a:t>phí</a:t>
            </a:r>
            <a:r>
              <a:rPr lang="en-US" sz="2400" dirty="0"/>
              <a:t> –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&amp;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 </a:t>
            </a:r>
            <a:r>
              <a:rPr lang="en-US" sz="2400" dirty="0" err="1"/>
              <a:t>dự</a:t>
            </a:r>
            <a:r>
              <a:rPr lang="en-US" sz="2400" dirty="0"/>
              <a:t> </a:t>
            </a:r>
            <a:r>
              <a:rPr lang="en-US" sz="2400" dirty="0" err="1"/>
              <a:t>án</a:t>
            </a:r>
            <a:r>
              <a:rPr lang="en-US" sz="2400" dirty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 </a:t>
            </a:r>
            <a:r>
              <a:rPr lang="en-US" sz="2400" dirty="0" err="1"/>
              <a:t>Yêu</a:t>
            </a:r>
            <a:r>
              <a:rPr lang="en-US" sz="2400" dirty="0"/>
              <a:t> </a:t>
            </a:r>
            <a:r>
              <a:rPr lang="en-US" sz="2400" dirty="0" err="1"/>
              <a:t>cầu</a:t>
            </a:r>
            <a:r>
              <a:rPr lang="en-US" sz="2400" dirty="0"/>
              <a:t> </a:t>
            </a:r>
            <a:r>
              <a:rPr lang="en-US" sz="2400" dirty="0" err="1"/>
              <a:t>thay</a:t>
            </a:r>
            <a:r>
              <a:rPr lang="en-US" sz="2400" dirty="0"/>
              <a:t> </a:t>
            </a:r>
            <a:r>
              <a:rPr lang="en-US" sz="2400" dirty="0" err="1"/>
              <a:t>đổi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sinh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dự</a:t>
            </a:r>
            <a:r>
              <a:rPr lang="en-US" sz="2400" dirty="0"/>
              <a:t> </a:t>
            </a:r>
            <a:r>
              <a:rPr lang="en-US" sz="2400" dirty="0" err="1"/>
              <a:t>án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8412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thoả</a:t>
            </a:r>
            <a:r>
              <a:rPr lang="en-US" dirty="0"/>
              <a:t> </a:t>
            </a:r>
            <a:r>
              <a:rPr lang="en-US" dirty="0" err="1"/>
              <a:t>hiệp</a:t>
            </a:r>
            <a:r>
              <a:rPr lang="en-US" dirty="0"/>
              <a:t> chi </a:t>
            </a:r>
            <a:r>
              <a:rPr lang="en-US" dirty="0" err="1"/>
              <a:t>phí</a:t>
            </a:r>
            <a:r>
              <a:rPr lang="en-US" dirty="0"/>
              <a:t> –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704381"/>
            <a:ext cx="5556123" cy="451739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1. </a:t>
            </a:r>
            <a:r>
              <a:rPr lang="en-US" sz="2400" b="1" dirty="0" err="1"/>
              <a:t>Biểu</a:t>
            </a:r>
            <a:r>
              <a:rPr lang="en-US" sz="2400" b="1" dirty="0"/>
              <a:t> </a:t>
            </a:r>
            <a:r>
              <a:rPr lang="en-US" sz="2400" b="1" dirty="0" err="1"/>
              <a:t>đồ</a:t>
            </a:r>
            <a:r>
              <a:rPr lang="en-US" sz="2400" b="1" dirty="0"/>
              <a:t> CPM - </a:t>
            </a:r>
            <a:r>
              <a:rPr lang="en-US" sz="2400" b="1" dirty="0" err="1"/>
              <a:t>Khái</a:t>
            </a:r>
            <a:r>
              <a:rPr lang="en-US" sz="2400" b="1" dirty="0"/>
              <a:t> </a:t>
            </a:r>
            <a:r>
              <a:rPr lang="en-US" sz="2400" b="1" dirty="0" err="1"/>
              <a:t>niệm</a:t>
            </a:r>
            <a:r>
              <a:rPr lang="en-US" sz="2400" b="1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97A643-0F0F-4B8A-B34B-8DB6EA3CC0C5}"/>
              </a:ext>
            </a:extLst>
          </p:cNvPr>
          <p:cNvSpPr txBox="1"/>
          <p:nvPr/>
        </p:nvSpPr>
        <p:spPr>
          <a:xfrm>
            <a:off x="289817" y="1330149"/>
            <a:ext cx="8564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Lato" panose="020F0502020204030203"/>
              </a:rPr>
              <a:t>1 </a:t>
            </a:r>
            <a:r>
              <a:rPr lang="en-US" sz="2000" dirty="0" err="1">
                <a:latin typeface="Lato" panose="020F0502020204030203"/>
              </a:rPr>
              <a:t>dự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án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là</a:t>
            </a:r>
            <a:r>
              <a:rPr lang="en-US" sz="2000" dirty="0">
                <a:latin typeface="Lato" panose="020F0502020204030203"/>
              </a:rPr>
              <a:t> 1 </a:t>
            </a:r>
            <a:r>
              <a:rPr lang="en-US" sz="2000" dirty="0" err="1">
                <a:latin typeface="Lato" panose="020F0502020204030203"/>
              </a:rPr>
              <a:t>danh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sách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việc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sắp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xếp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theo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trình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tự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tuyến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tính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thời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gian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và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có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mối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quan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hệ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trước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sau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giữa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các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việc</a:t>
            </a:r>
            <a:r>
              <a:rPr lang="en-US" sz="2000" dirty="0">
                <a:latin typeface="Lato" panose="020F0502020204030203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99CA72-6B96-4C4B-95EB-E411DFA82EBA}"/>
              </a:ext>
            </a:extLst>
          </p:cNvPr>
          <p:cNvSpPr txBox="1"/>
          <p:nvPr/>
        </p:nvSpPr>
        <p:spPr>
          <a:xfrm>
            <a:off x="289817" y="2067864"/>
            <a:ext cx="8564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Danh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sách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việc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tạo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nên</a:t>
            </a:r>
            <a:r>
              <a:rPr lang="en-US" sz="2000" dirty="0">
                <a:latin typeface="Lato" panose="020F0502020204030203"/>
              </a:rPr>
              <a:t> 1 </a:t>
            </a:r>
            <a:r>
              <a:rPr lang="en-US" sz="2000" dirty="0" err="1">
                <a:latin typeface="Lato" panose="020F0502020204030203"/>
              </a:rPr>
              <a:t>đồ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thị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dạng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lưới</a:t>
            </a:r>
            <a:r>
              <a:rPr lang="en-US" sz="2000" dirty="0">
                <a:latin typeface="Lato" panose="020F0502020204030203"/>
              </a:rPr>
              <a:t> – </a:t>
            </a:r>
            <a:r>
              <a:rPr lang="en-US" sz="2000" dirty="0" err="1">
                <a:latin typeface="Lato" panose="020F0502020204030203"/>
              </a:rPr>
              <a:t>biểu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đồ</a:t>
            </a:r>
            <a:r>
              <a:rPr lang="en-US" sz="2000" dirty="0">
                <a:latin typeface="Lato" panose="020F0502020204030203"/>
              </a:rPr>
              <a:t> CPM.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FCE248-CB48-4E5E-A255-90AD5C211CCA}"/>
              </a:ext>
            </a:extLst>
          </p:cNvPr>
          <p:cNvSpPr txBox="1"/>
          <p:nvPr/>
        </p:nvSpPr>
        <p:spPr>
          <a:xfrm>
            <a:off x="289817" y="2497803"/>
            <a:ext cx="8564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Cấu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trúc</a:t>
            </a:r>
            <a:r>
              <a:rPr lang="en-US" sz="2000" dirty="0">
                <a:latin typeface="Lato" panose="020F0502020204030203"/>
              </a:rPr>
              <a:t> 1 </a:t>
            </a:r>
            <a:r>
              <a:rPr lang="en-US" sz="2000" dirty="0" err="1">
                <a:latin typeface="Lato" panose="020F0502020204030203"/>
              </a:rPr>
              <a:t>nút</a:t>
            </a:r>
            <a:r>
              <a:rPr lang="en-US" sz="2000" dirty="0">
                <a:latin typeface="Lato" panose="020F0502020204030203"/>
              </a:rPr>
              <a:t> (node) </a:t>
            </a:r>
            <a:r>
              <a:rPr lang="en-US" sz="2000" dirty="0" err="1">
                <a:latin typeface="Lato" panose="020F0502020204030203"/>
              </a:rPr>
              <a:t>trong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đồ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thị</a:t>
            </a:r>
            <a:r>
              <a:rPr lang="en-US" sz="2000" dirty="0">
                <a:latin typeface="Lato" panose="020F0502020204030203"/>
              </a:rPr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D2DDB1-502D-4F7F-8CF2-FFAE976461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9817" y="1330149"/>
            <a:ext cx="8191574" cy="456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6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thoả</a:t>
            </a:r>
            <a:r>
              <a:rPr lang="en-US" dirty="0"/>
              <a:t> </a:t>
            </a:r>
            <a:r>
              <a:rPr lang="en-US" dirty="0" err="1"/>
              <a:t>hiệp</a:t>
            </a:r>
            <a:r>
              <a:rPr lang="en-US" dirty="0"/>
              <a:t> chi </a:t>
            </a:r>
            <a:r>
              <a:rPr lang="en-US" dirty="0" err="1"/>
              <a:t>phí</a:t>
            </a:r>
            <a:r>
              <a:rPr lang="en-US" dirty="0"/>
              <a:t> –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704381"/>
            <a:ext cx="6324749" cy="451739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1. </a:t>
            </a:r>
            <a:r>
              <a:rPr lang="en-US" sz="2400" b="1" dirty="0" err="1"/>
              <a:t>Biểu</a:t>
            </a:r>
            <a:r>
              <a:rPr lang="en-US" sz="2400" b="1" dirty="0"/>
              <a:t> </a:t>
            </a:r>
            <a:r>
              <a:rPr lang="en-US" sz="2400" b="1" dirty="0" err="1"/>
              <a:t>đồ</a:t>
            </a:r>
            <a:r>
              <a:rPr lang="en-US" sz="2400" b="1" dirty="0"/>
              <a:t> CPM – </a:t>
            </a:r>
            <a:r>
              <a:rPr lang="en-US" sz="2400" b="1" dirty="0" err="1"/>
              <a:t>Điền</a:t>
            </a:r>
            <a:r>
              <a:rPr lang="en-US" sz="2400" b="1" dirty="0"/>
              <a:t> </a:t>
            </a:r>
            <a:r>
              <a:rPr lang="en-US" sz="2400" b="1" dirty="0" err="1"/>
              <a:t>thông</a:t>
            </a:r>
            <a:r>
              <a:rPr lang="en-US" sz="2400" b="1" dirty="0"/>
              <a:t> </a:t>
            </a:r>
            <a:r>
              <a:rPr lang="en-US" sz="2400" b="1" dirty="0" err="1"/>
              <a:t>số</a:t>
            </a:r>
            <a:r>
              <a:rPr lang="en-US" sz="2400" b="1" dirty="0"/>
              <a:t> node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2FE7167-3B1D-4518-AC7E-9A4D15F54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624183"/>
              </p:ext>
            </p:extLst>
          </p:nvPr>
        </p:nvGraphicFramePr>
        <p:xfrm>
          <a:off x="189996" y="1877304"/>
          <a:ext cx="8718927" cy="334787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61445">
                  <a:extLst>
                    <a:ext uri="{9D8B030D-6E8A-4147-A177-3AD203B41FA5}">
                      <a16:colId xmlns:a16="http://schemas.microsoft.com/office/drawing/2014/main" val="4229091837"/>
                    </a:ext>
                  </a:extLst>
                </a:gridCol>
                <a:gridCol w="2279374">
                  <a:extLst>
                    <a:ext uri="{9D8B030D-6E8A-4147-A177-3AD203B41FA5}">
                      <a16:colId xmlns:a16="http://schemas.microsoft.com/office/drawing/2014/main" val="2959637132"/>
                    </a:ext>
                  </a:extLst>
                </a:gridCol>
                <a:gridCol w="2892594">
                  <a:extLst>
                    <a:ext uri="{9D8B030D-6E8A-4147-A177-3AD203B41FA5}">
                      <a16:colId xmlns:a16="http://schemas.microsoft.com/office/drawing/2014/main" val="2577064624"/>
                    </a:ext>
                  </a:extLst>
                </a:gridCol>
                <a:gridCol w="1985514">
                  <a:extLst>
                    <a:ext uri="{9D8B030D-6E8A-4147-A177-3AD203B41FA5}">
                      <a16:colId xmlns:a16="http://schemas.microsoft.com/office/drawing/2014/main" val="700958160"/>
                    </a:ext>
                  </a:extLst>
                </a:gridCol>
              </a:tblGrid>
              <a:tr h="6747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Công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việc</a:t>
                      </a:r>
                      <a:endParaRPr lang="en-US" sz="2000" dirty="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Mô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tả</a:t>
                      </a:r>
                      <a:endParaRPr lang="en-US" sz="2000" dirty="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Hoạt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động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tiền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nhiệm</a:t>
                      </a:r>
                      <a:endParaRPr lang="en-US" sz="2000" dirty="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Thời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gian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kỳ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vọng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(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ngày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)</a:t>
                      </a:r>
                      <a:endParaRPr lang="en-US" sz="2000" dirty="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790290"/>
                  </a:ext>
                </a:extLst>
              </a:tr>
              <a:tr h="3244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A</a:t>
                      </a:r>
                      <a:endParaRPr lang="en-US" sz="2000" dirty="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Kiểm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tra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máy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I</a:t>
                      </a:r>
                      <a:endParaRPr lang="en-US" sz="2000" dirty="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Lato" panose="020F0502020204030203"/>
                        </a:rPr>
                        <a:t>-</a:t>
                      </a:r>
                      <a:endParaRPr lang="en-US" sz="200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Lato" panose="020F0502020204030203"/>
                        </a:rPr>
                        <a:t>7</a:t>
                      </a:r>
                      <a:endParaRPr lang="en-US" sz="200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869027"/>
                  </a:ext>
                </a:extLst>
              </a:tr>
              <a:tr h="6747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Lato" panose="020F0502020204030203"/>
                        </a:rPr>
                        <a:t>B</a:t>
                      </a:r>
                      <a:endParaRPr lang="en-US" sz="200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Điều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chỉnh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máy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I</a:t>
                      </a:r>
                      <a:endParaRPr lang="en-US" sz="2000" dirty="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A</a:t>
                      </a:r>
                      <a:endParaRPr lang="en-US" sz="2000" dirty="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Lato" panose="020F0502020204030203"/>
                        </a:rPr>
                        <a:t>3</a:t>
                      </a:r>
                      <a:endParaRPr lang="en-US" sz="200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368618"/>
                  </a:ext>
                </a:extLst>
              </a:tr>
              <a:tr h="3244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Lato" panose="020F0502020204030203"/>
                        </a:rPr>
                        <a:t>C</a:t>
                      </a:r>
                      <a:endParaRPr lang="en-US" sz="200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Lato" panose="020F0502020204030203"/>
                        </a:rPr>
                        <a:t>Kiểm tra máy II</a:t>
                      </a:r>
                      <a:endParaRPr lang="en-US" sz="200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-</a:t>
                      </a:r>
                      <a:endParaRPr lang="en-US" sz="2000" dirty="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6</a:t>
                      </a:r>
                      <a:endParaRPr lang="en-US" sz="2000" dirty="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007"/>
                  </a:ext>
                </a:extLst>
              </a:tr>
              <a:tr h="6747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Lato" panose="020F0502020204030203"/>
                        </a:rPr>
                        <a:t>D</a:t>
                      </a:r>
                      <a:endParaRPr lang="en-US" sz="200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Lato" panose="020F0502020204030203"/>
                        </a:rPr>
                        <a:t>Điều chỉnh máy II</a:t>
                      </a:r>
                      <a:endParaRPr lang="en-US" sz="200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Lato" panose="020F0502020204030203"/>
                        </a:rPr>
                        <a:t>C</a:t>
                      </a:r>
                      <a:endParaRPr lang="en-US" sz="200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3</a:t>
                      </a:r>
                      <a:endParaRPr lang="en-US" sz="2000" dirty="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017080"/>
                  </a:ext>
                </a:extLst>
              </a:tr>
              <a:tr h="6747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E</a:t>
                      </a:r>
                      <a:endParaRPr lang="en-US" sz="2000" dirty="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Hệ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thống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kiểm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tra</a:t>
                      </a:r>
                      <a:endParaRPr lang="en-US" sz="2000" dirty="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Lato" panose="020F0502020204030203"/>
                        </a:rPr>
                        <a:t>B, D</a:t>
                      </a:r>
                      <a:endParaRPr lang="en-US" sz="200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2</a:t>
                      </a:r>
                      <a:endParaRPr lang="en-US" sz="2000" dirty="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40007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944472F-0881-4923-9ED2-498CF331589B}"/>
              </a:ext>
            </a:extLst>
          </p:cNvPr>
          <p:cNvSpPr txBox="1"/>
          <p:nvPr/>
        </p:nvSpPr>
        <p:spPr>
          <a:xfrm>
            <a:off x="235077" y="1330149"/>
            <a:ext cx="81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ato" panose="020F0502020204030203"/>
              </a:rPr>
              <a:t>Bảng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danh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sách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việc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của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dự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án</a:t>
            </a:r>
            <a:r>
              <a:rPr lang="en-US" sz="2000" dirty="0">
                <a:latin typeface="Lato" panose="020F0502020204030203"/>
              </a:rPr>
              <a:t> “</a:t>
            </a:r>
            <a:r>
              <a:rPr lang="en-US" sz="2000" dirty="0" err="1">
                <a:latin typeface="Lato" panose="020F0502020204030203"/>
              </a:rPr>
              <a:t>Bảo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dưỡng</a:t>
            </a:r>
            <a:r>
              <a:rPr lang="en-US" sz="2000" dirty="0">
                <a:latin typeface="Lato" panose="020F0502020204030203"/>
              </a:rPr>
              <a:t> 2 </a:t>
            </a:r>
            <a:r>
              <a:rPr lang="en-US" sz="2000" dirty="0" err="1">
                <a:latin typeface="Lato" panose="020F0502020204030203"/>
              </a:rPr>
              <a:t>cỗ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máy</a:t>
            </a:r>
            <a:r>
              <a:rPr lang="en-US" sz="2000" dirty="0">
                <a:latin typeface="Lato" panose="020F0502020204030203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6801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thoả</a:t>
            </a:r>
            <a:r>
              <a:rPr lang="en-US" dirty="0"/>
              <a:t> </a:t>
            </a:r>
            <a:r>
              <a:rPr lang="en-US" dirty="0" err="1"/>
              <a:t>hiệp</a:t>
            </a:r>
            <a:r>
              <a:rPr lang="en-US" dirty="0"/>
              <a:t> chi </a:t>
            </a:r>
            <a:r>
              <a:rPr lang="en-US" dirty="0" err="1"/>
              <a:t>phí</a:t>
            </a:r>
            <a:r>
              <a:rPr lang="en-US" dirty="0"/>
              <a:t> –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704381"/>
            <a:ext cx="6324749" cy="451739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1. </a:t>
            </a:r>
            <a:r>
              <a:rPr lang="en-US" sz="2400" b="1" dirty="0" err="1"/>
              <a:t>Biểu</a:t>
            </a:r>
            <a:r>
              <a:rPr lang="en-US" sz="2400" b="1" dirty="0"/>
              <a:t> </a:t>
            </a:r>
            <a:r>
              <a:rPr lang="en-US" sz="2400" b="1" dirty="0" err="1"/>
              <a:t>đồ</a:t>
            </a:r>
            <a:r>
              <a:rPr lang="en-US" sz="2400" b="1" dirty="0"/>
              <a:t> CPM – </a:t>
            </a:r>
            <a:r>
              <a:rPr lang="en-US" sz="2400" b="1" dirty="0" err="1"/>
              <a:t>Điền</a:t>
            </a:r>
            <a:r>
              <a:rPr lang="en-US" sz="2400" b="1" dirty="0"/>
              <a:t> </a:t>
            </a:r>
            <a:r>
              <a:rPr lang="en-US" sz="2400" b="1" dirty="0" err="1"/>
              <a:t>thông</a:t>
            </a:r>
            <a:r>
              <a:rPr lang="en-US" sz="2400" b="1" dirty="0"/>
              <a:t> </a:t>
            </a:r>
            <a:r>
              <a:rPr lang="en-US" sz="2400" b="1" dirty="0" err="1"/>
              <a:t>số</a:t>
            </a:r>
            <a:r>
              <a:rPr lang="en-US" sz="2400" b="1" dirty="0"/>
              <a:t> node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3ACD5609-C0D0-47C8-A8EE-E2C699423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449676"/>
              </p:ext>
            </p:extLst>
          </p:nvPr>
        </p:nvGraphicFramePr>
        <p:xfrm>
          <a:off x="1954850" y="2082579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7EA4F8E-016D-4C35-A79B-44E9A6F8F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531529"/>
              </p:ext>
            </p:extLst>
          </p:nvPr>
        </p:nvGraphicFramePr>
        <p:xfrm>
          <a:off x="4002305" y="2082579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19" name="Table 17">
            <a:extLst>
              <a:ext uri="{FF2B5EF4-FFF2-40B4-BE49-F238E27FC236}">
                <a16:creationId xmlns:a16="http://schemas.microsoft.com/office/drawing/2014/main" id="{57440108-7810-4D22-890C-A6DC65A03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02948"/>
              </p:ext>
            </p:extLst>
          </p:nvPr>
        </p:nvGraphicFramePr>
        <p:xfrm>
          <a:off x="1954850" y="3667539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20" name="Table 17">
            <a:extLst>
              <a:ext uri="{FF2B5EF4-FFF2-40B4-BE49-F238E27FC236}">
                <a16:creationId xmlns:a16="http://schemas.microsoft.com/office/drawing/2014/main" id="{149F7C7D-B524-4DA7-A091-D49643D68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953017"/>
              </p:ext>
            </p:extLst>
          </p:nvPr>
        </p:nvGraphicFramePr>
        <p:xfrm>
          <a:off x="4002305" y="3667539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21" name="Table 17">
            <a:extLst>
              <a:ext uri="{FF2B5EF4-FFF2-40B4-BE49-F238E27FC236}">
                <a16:creationId xmlns:a16="http://schemas.microsoft.com/office/drawing/2014/main" id="{07041079-9801-4B17-8BDB-EA0AB21A11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41716"/>
              </p:ext>
            </p:extLst>
          </p:nvPr>
        </p:nvGraphicFramePr>
        <p:xfrm>
          <a:off x="6033198" y="2875059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163336-8A04-46E4-BAA7-00CCFCF324FE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3452346" y="2478819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3EDDD0-E58D-4FDC-98D0-6B6E0EA99E98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3452346" y="4063779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2AC925-ABF8-40E3-8228-AF08E4420C42}"/>
              </a:ext>
            </a:extLst>
          </p:cNvPr>
          <p:cNvCxnSpPr>
            <a:cxnSpLocks/>
          </p:cNvCxnSpPr>
          <p:nvPr/>
        </p:nvCxnSpPr>
        <p:spPr>
          <a:xfrm>
            <a:off x="5499801" y="2446351"/>
            <a:ext cx="533397" cy="631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73CBFD-9EBE-4A43-A346-AA9CD9600D27}"/>
              </a:ext>
            </a:extLst>
          </p:cNvPr>
          <p:cNvCxnSpPr>
            <a:cxnSpLocks/>
          </p:cNvCxnSpPr>
          <p:nvPr/>
        </p:nvCxnSpPr>
        <p:spPr>
          <a:xfrm flipV="1">
            <a:off x="5499801" y="3441404"/>
            <a:ext cx="533397" cy="61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4D2DBE7-1E8B-45C5-9CAD-135A8B4A8CDD}"/>
              </a:ext>
            </a:extLst>
          </p:cNvPr>
          <p:cNvSpPr/>
          <p:nvPr/>
        </p:nvSpPr>
        <p:spPr>
          <a:xfrm>
            <a:off x="414130" y="2988126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E62FDB-11C5-409D-BA71-D8883B467ED4}"/>
              </a:ext>
            </a:extLst>
          </p:cNvPr>
          <p:cNvSpPr/>
          <p:nvPr/>
        </p:nvSpPr>
        <p:spPr>
          <a:xfrm>
            <a:off x="8076248" y="2988126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Finish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7D1AAD5-1EC9-44A2-9E7E-BD21ACB5843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246805" y="2478819"/>
            <a:ext cx="708045" cy="786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2DE92-D2BE-43FC-8D51-FAA0D06A9FAA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246805" y="3265335"/>
            <a:ext cx="708045" cy="798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6D6C3E8-F74D-4754-9A1D-ED24D29F4B6B}"/>
              </a:ext>
            </a:extLst>
          </p:cNvPr>
          <p:cNvCxnSpPr>
            <a:cxnSpLocks/>
          </p:cNvCxnSpPr>
          <p:nvPr/>
        </p:nvCxnSpPr>
        <p:spPr>
          <a:xfrm>
            <a:off x="7530694" y="3272624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BE518B4-170C-43D5-85D7-56AAF24D63D4}"/>
              </a:ext>
            </a:extLst>
          </p:cNvPr>
          <p:cNvSpPr txBox="1"/>
          <p:nvPr/>
        </p:nvSpPr>
        <p:spPr>
          <a:xfrm>
            <a:off x="490330" y="1330149"/>
            <a:ext cx="81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ato" panose="020F0502020204030203"/>
              </a:rPr>
              <a:t>Bước</a:t>
            </a:r>
            <a:r>
              <a:rPr lang="en-US" sz="2000" dirty="0">
                <a:latin typeface="Lato" panose="020F0502020204030203"/>
              </a:rPr>
              <a:t> 1: </a:t>
            </a:r>
            <a:r>
              <a:rPr lang="en-US" sz="2000" dirty="0" err="1">
                <a:latin typeface="Lato" panose="020F0502020204030203"/>
              </a:rPr>
              <a:t>Lập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biểu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đồ</a:t>
            </a:r>
            <a:r>
              <a:rPr lang="en-US" sz="2000" dirty="0">
                <a:latin typeface="Lato" panose="020F0502020204030203"/>
              </a:rPr>
              <a:t> CPM </a:t>
            </a:r>
            <a:r>
              <a:rPr lang="en-US" sz="2000" dirty="0" err="1">
                <a:latin typeface="Lato" panose="020F0502020204030203"/>
              </a:rPr>
              <a:t>trạng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thái</a:t>
            </a:r>
            <a:r>
              <a:rPr lang="en-US" sz="2000" dirty="0">
                <a:latin typeface="Lato" panose="020F0502020204030203"/>
              </a:rPr>
              <a:t> ban </a:t>
            </a:r>
            <a:r>
              <a:rPr lang="en-US" sz="2000" dirty="0" err="1">
                <a:latin typeface="Lato" panose="020F0502020204030203"/>
              </a:rPr>
              <a:t>đầu</a:t>
            </a:r>
            <a:endParaRPr lang="en-US" sz="20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2569417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thoả</a:t>
            </a:r>
            <a:r>
              <a:rPr lang="en-US" dirty="0"/>
              <a:t> </a:t>
            </a:r>
            <a:r>
              <a:rPr lang="en-US" dirty="0" err="1"/>
              <a:t>hiệp</a:t>
            </a:r>
            <a:r>
              <a:rPr lang="en-US" dirty="0"/>
              <a:t> chi </a:t>
            </a:r>
            <a:r>
              <a:rPr lang="en-US" dirty="0" err="1"/>
              <a:t>phí</a:t>
            </a:r>
            <a:r>
              <a:rPr lang="en-US" dirty="0"/>
              <a:t> –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704381"/>
            <a:ext cx="6324749" cy="451739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1. </a:t>
            </a:r>
            <a:r>
              <a:rPr lang="en-US" sz="2400" b="1" dirty="0" err="1"/>
              <a:t>Biểu</a:t>
            </a:r>
            <a:r>
              <a:rPr lang="en-US" sz="2400" b="1" dirty="0"/>
              <a:t> </a:t>
            </a:r>
            <a:r>
              <a:rPr lang="en-US" sz="2400" b="1" dirty="0" err="1"/>
              <a:t>đồ</a:t>
            </a:r>
            <a:r>
              <a:rPr lang="en-US" sz="2400" b="1" dirty="0"/>
              <a:t> CPM – </a:t>
            </a:r>
            <a:r>
              <a:rPr lang="en-US" sz="2400" b="1" dirty="0" err="1"/>
              <a:t>Điền</a:t>
            </a:r>
            <a:r>
              <a:rPr lang="en-US" sz="2400" b="1" dirty="0"/>
              <a:t> </a:t>
            </a:r>
            <a:r>
              <a:rPr lang="en-US" sz="2400" b="1" dirty="0" err="1"/>
              <a:t>thông</a:t>
            </a:r>
            <a:r>
              <a:rPr lang="en-US" sz="2400" b="1" dirty="0"/>
              <a:t> </a:t>
            </a:r>
            <a:r>
              <a:rPr lang="en-US" sz="2400" b="1" dirty="0" err="1"/>
              <a:t>số</a:t>
            </a:r>
            <a:r>
              <a:rPr lang="en-US" sz="2400" b="1" dirty="0"/>
              <a:t>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456DFD-2190-429C-9DCC-0D35C1B65DBF}"/>
              </a:ext>
            </a:extLst>
          </p:cNvPr>
          <p:cNvSpPr txBox="1"/>
          <p:nvPr/>
        </p:nvSpPr>
        <p:spPr>
          <a:xfrm>
            <a:off x="490330" y="1330149"/>
            <a:ext cx="81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ato" panose="020F0502020204030203"/>
              </a:rPr>
              <a:t>Bước</a:t>
            </a:r>
            <a:r>
              <a:rPr lang="en-US" sz="2000" dirty="0">
                <a:latin typeface="Lato" panose="020F0502020204030203"/>
              </a:rPr>
              <a:t> 2: </a:t>
            </a:r>
            <a:r>
              <a:rPr lang="en-US" sz="2000" dirty="0" err="1">
                <a:latin typeface="Lato" panose="020F0502020204030203"/>
              </a:rPr>
              <a:t>Tính</a:t>
            </a:r>
            <a:r>
              <a:rPr lang="en-US" sz="2000" dirty="0">
                <a:latin typeface="Lato" panose="020F0502020204030203"/>
              </a:rPr>
              <a:t> ES </a:t>
            </a:r>
            <a:r>
              <a:rPr lang="en-US" sz="2000" dirty="0" err="1">
                <a:latin typeface="Lato" panose="020F0502020204030203"/>
              </a:rPr>
              <a:t>và</a:t>
            </a:r>
            <a:r>
              <a:rPr lang="en-US" sz="2000" dirty="0">
                <a:latin typeface="Lato" panose="020F0502020204030203"/>
              </a:rPr>
              <a:t> EF (Start 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 Finish</a:t>
            </a:r>
            <a:r>
              <a:rPr lang="en-US" sz="2000" dirty="0">
                <a:latin typeface="Lato" panose="020F0502020204030203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96B765-77D8-420A-A21E-EBE213DBDC16}"/>
              </a:ext>
            </a:extLst>
          </p:cNvPr>
          <p:cNvSpPr txBox="1"/>
          <p:nvPr/>
        </p:nvSpPr>
        <p:spPr>
          <a:xfrm>
            <a:off x="500269" y="1735635"/>
            <a:ext cx="81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EF</a:t>
            </a:r>
            <a:r>
              <a:rPr lang="en-US" sz="2000" baseline="-25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en-US" sz="2000" dirty="0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ES</a:t>
            </a:r>
            <a:r>
              <a:rPr lang="en-US" sz="2000" baseline="-25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en-US" sz="2000" dirty="0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D87C18-67C2-44EB-B39E-0CE7B7DB12F2}"/>
              </a:ext>
            </a:extLst>
          </p:cNvPr>
          <p:cNvSpPr txBox="1"/>
          <p:nvPr/>
        </p:nvSpPr>
        <p:spPr>
          <a:xfrm>
            <a:off x="500269" y="2191408"/>
            <a:ext cx="81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ES</a:t>
            </a:r>
            <a:r>
              <a:rPr lang="en-US" sz="2000" baseline="-25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en-US" sz="2000" dirty="0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= Max {</a:t>
            </a: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EF</a:t>
            </a:r>
            <a:r>
              <a:rPr lang="en-US" sz="2000" baseline="-25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} </a:t>
            </a: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mọi</a:t>
            </a:r>
            <a:r>
              <a:rPr lang="en-US" sz="2000" dirty="0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j &gt; </a:t>
            </a: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71E03D-6CCB-4488-8E8D-0535A0AC22A8}"/>
              </a:ext>
            </a:extLst>
          </p:cNvPr>
          <p:cNvSpPr txBox="1"/>
          <p:nvPr/>
        </p:nvSpPr>
        <p:spPr>
          <a:xfrm>
            <a:off x="500269" y="2661089"/>
            <a:ext cx="81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Lato" panose="020F0502020204030203"/>
              </a:rPr>
              <a:t>ES</a:t>
            </a:r>
            <a:r>
              <a:rPr lang="en-US" sz="2000" baseline="-25000" dirty="0">
                <a:latin typeface="Lato" panose="020F0502020204030203"/>
              </a:rPr>
              <a:t>0</a:t>
            </a:r>
            <a:r>
              <a:rPr lang="en-US" sz="2000" dirty="0">
                <a:latin typeface="Lato" panose="020F0502020204030203"/>
              </a:rPr>
              <a:t> = 0</a:t>
            </a:r>
          </a:p>
        </p:txBody>
      </p:sp>
      <p:graphicFrame>
        <p:nvGraphicFramePr>
          <p:cNvPr id="26" name="Table 17">
            <a:extLst>
              <a:ext uri="{FF2B5EF4-FFF2-40B4-BE49-F238E27FC236}">
                <a16:creationId xmlns:a16="http://schemas.microsoft.com/office/drawing/2014/main" id="{EBB59054-54A5-45B9-9B42-6558554A0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956848"/>
              </p:ext>
            </p:extLst>
          </p:nvPr>
        </p:nvGraphicFramePr>
        <p:xfrm>
          <a:off x="1775797" y="316035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0C38495F-3235-4AB4-B567-6264C8F18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6632"/>
              </p:ext>
            </p:extLst>
          </p:nvPr>
        </p:nvGraphicFramePr>
        <p:xfrm>
          <a:off x="3823252" y="316035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29" name="Table 17">
            <a:extLst>
              <a:ext uri="{FF2B5EF4-FFF2-40B4-BE49-F238E27FC236}">
                <a16:creationId xmlns:a16="http://schemas.microsoft.com/office/drawing/2014/main" id="{96633631-4E3F-4E8F-BC39-53412124B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20316"/>
              </p:ext>
            </p:extLst>
          </p:nvPr>
        </p:nvGraphicFramePr>
        <p:xfrm>
          <a:off x="1775797" y="474531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30" name="Table 17">
            <a:extLst>
              <a:ext uri="{FF2B5EF4-FFF2-40B4-BE49-F238E27FC236}">
                <a16:creationId xmlns:a16="http://schemas.microsoft.com/office/drawing/2014/main" id="{1F13E088-EAE7-4DBC-BDD0-E894A645E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90911"/>
              </p:ext>
            </p:extLst>
          </p:nvPr>
        </p:nvGraphicFramePr>
        <p:xfrm>
          <a:off x="3823252" y="474531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31" name="Table 17">
            <a:extLst>
              <a:ext uri="{FF2B5EF4-FFF2-40B4-BE49-F238E27FC236}">
                <a16:creationId xmlns:a16="http://schemas.microsoft.com/office/drawing/2014/main" id="{61F7CBCA-1F34-4CA1-927F-724ABCDA2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300125"/>
              </p:ext>
            </p:extLst>
          </p:nvPr>
        </p:nvGraphicFramePr>
        <p:xfrm>
          <a:off x="5854145" y="395283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EA3F51B-8547-45E5-8CDF-3B5CCBE46FB0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3273293" y="3556590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F55BE77-AD83-469C-9762-53F3A603362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273293" y="5141550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C83057-ECDB-4F32-A9F0-323FFE320B42}"/>
              </a:ext>
            </a:extLst>
          </p:cNvPr>
          <p:cNvCxnSpPr>
            <a:cxnSpLocks/>
          </p:cNvCxnSpPr>
          <p:nvPr/>
        </p:nvCxnSpPr>
        <p:spPr>
          <a:xfrm>
            <a:off x="5320748" y="3524122"/>
            <a:ext cx="533397" cy="631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2D69AAD-7658-4BAD-B4C2-A6A21D7370D3}"/>
              </a:ext>
            </a:extLst>
          </p:cNvPr>
          <p:cNvCxnSpPr>
            <a:cxnSpLocks/>
          </p:cNvCxnSpPr>
          <p:nvPr/>
        </p:nvCxnSpPr>
        <p:spPr>
          <a:xfrm flipV="1">
            <a:off x="5320748" y="4519175"/>
            <a:ext cx="533397" cy="61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21E7250-4449-433B-AD12-9C6C7391D19A}"/>
              </a:ext>
            </a:extLst>
          </p:cNvPr>
          <p:cNvSpPr/>
          <p:nvPr/>
        </p:nvSpPr>
        <p:spPr>
          <a:xfrm>
            <a:off x="235077" y="4065897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9A64F6-D23B-40A5-9A46-A1C4CE35C765}"/>
              </a:ext>
            </a:extLst>
          </p:cNvPr>
          <p:cNvSpPr/>
          <p:nvPr/>
        </p:nvSpPr>
        <p:spPr>
          <a:xfrm>
            <a:off x="7897195" y="4065897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Finish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40C2EF-260F-4257-9344-E76D6560C0A3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1067752" y="3556590"/>
            <a:ext cx="708045" cy="786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DA31BC4-9DF3-4784-ADF4-59ED8A27261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067752" y="4343106"/>
            <a:ext cx="708045" cy="798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CDE00D-A962-4CB0-A5B2-2A521677B123}"/>
              </a:ext>
            </a:extLst>
          </p:cNvPr>
          <p:cNvCxnSpPr>
            <a:cxnSpLocks/>
          </p:cNvCxnSpPr>
          <p:nvPr/>
        </p:nvCxnSpPr>
        <p:spPr>
          <a:xfrm>
            <a:off x="7351641" y="4350395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6903FA1-C961-40A3-9787-54A7C135DA42}"/>
              </a:ext>
            </a:extLst>
          </p:cNvPr>
          <p:cNvSpPr txBox="1"/>
          <p:nvPr/>
        </p:nvSpPr>
        <p:spPr>
          <a:xfrm>
            <a:off x="2388707" y="3142075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2FE174-AEF9-4A5C-A5BD-065AF2CBEE34}"/>
              </a:ext>
            </a:extLst>
          </p:cNvPr>
          <p:cNvSpPr txBox="1"/>
          <p:nvPr/>
        </p:nvSpPr>
        <p:spPr>
          <a:xfrm>
            <a:off x="2346744" y="473695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373A35-5772-4221-8D92-7A1CB1F04DCC}"/>
              </a:ext>
            </a:extLst>
          </p:cNvPr>
          <p:cNvSpPr txBox="1"/>
          <p:nvPr/>
        </p:nvSpPr>
        <p:spPr>
          <a:xfrm>
            <a:off x="2850327" y="315112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AC7E54-12EE-46E6-8240-2046E1881C4A}"/>
              </a:ext>
            </a:extLst>
          </p:cNvPr>
          <p:cNvSpPr txBox="1"/>
          <p:nvPr/>
        </p:nvSpPr>
        <p:spPr>
          <a:xfrm>
            <a:off x="2842046" y="473547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79A9FD-B629-4D3F-8796-A85577D418B0}"/>
              </a:ext>
            </a:extLst>
          </p:cNvPr>
          <p:cNvSpPr txBox="1"/>
          <p:nvPr/>
        </p:nvSpPr>
        <p:spPr>
          <a:xfrm>
            <a:off x="4436162" y="315112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555020-7D40-4EEF-87A5-3AABD54D13B8}"/>
              </a:ext>
            </a:extLst>
          </p:cNvPr>
          <p:cNvSpPr txBox="1"/>
          <p:nvPr/>
        </p:nvSpPr>
        <p:spPr>
          <a:xfrm>
            <a:off x="4436162" y="4732166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91B8C4-082A-440E-8C50-0FFCB7FCCB1C}"/>
              </a:ext>
            </a:extLst>
          </p:cNvPr>
          <p:cNvSpPr txBox="1"/>
          <p:nvPr/>
        </p:nvSpPr>
        <p:spPr>
          <a:xfrm>
            <a:off x="4817165" y="3140973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72C543-F1E9-4704-918E-582D6D3C5452}"/>
              </a:ext>
            </a:extLst>
          </p:cNvPr>
          <p:cNvSpPr txBox="1"/>
          <p:nvPr/>
        </p:nvSpPr>
        <p:spPr>
          <a:xfrm>
            <a:off x="4807781" y="4732166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9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00FCE3-4168-48ED-B173-13677A361E57}"/>
              </a:ext>
            </a:extLst>
          </p:cNvPr>
          <p:cNvSpPr txBox="1"/>
          <p:nvPr/>
        </p:nvSpPr>
        <p:spPr>
          <a:xfrm>
            <a:off x="6362140" y="393064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33DC56-3B0D-41FF-BF6F-FB61E40C49BB}"/>
              </a:ext>
            </a:extLst>
          </p:cNvPr>
          <p:cNvSpPr txBox="1"/>
          <p:nvPr/>
        </p:nvSpPr>
        <p:spPr>
          <a:xfrm>
            <a:off x="6856891" y="393064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46505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thoả</a:t>
            </a:r>
            <a:r>
              <a:rPr lang="en-US" dirty="0"/>
              <a:t> </a:t>
            </a:r>
            <a:r>
              <a:rPr lang="en-US" dirty="0" err="1"/>
              <a:t>hiệp</a:t>
            </a:r>
            <a:r>
              <a:rPr lang="en-US" dirty="0"/>
              <a:t> chi </a:t>
            </a:r>
            <a:r>
              <a:rPr lang="en-US" dirty="0" err="1"/>
              <a:t>phí</a:t>
            </a:r>
            <a:r>
              <a:rPr lang="en-US" dirty="0"/>
              <a:t> –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704381"/>
            <a:ext cx="6324749" cy="451739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1. </a:t>
            </a:r>
            <a:r>
              <a:rPr lang="en-US" sz="2400" b="1" dirty="0" err="1"/>
              <a:t>Biểu</a:t>
            </a:r>
            <a:r>
              <a:rPr lang="en-US" sz="2400" b="1" dirty="0"/>
              <a:t> </a:t>
            </a:r>
            <a:r>
              <a:rPr lang="en-US" sz="2400" b="1" dirty="0" err="1"/>
              <a:t>đồ</a:t>
            </a:r>
            <a:r>
              <a:rPr lang="en-US" sz="2400" b="1" dirty="0"/>
              <a:t> CPM – </a:t>
            </a:r>
            <a:r>
              <a:rPr lang="en-US" sz="2400" b="1" dirty="0" err="1"/>
              <a:t>Điền</a:t>
            </a:r>
            <a:r>
              <a:rPr lang="en-US" sz="2400" b="1" dirty="0"/>
              <a:t> </a:t>
            </a:r>
            <a:r>
              <a:rPr lang="en-US" sz="2400" b="1" dirty="0" err="1"/>
              <a:t>thông</a:t>
            </a:r>
            <a:r>
              <a:rPr lang="en-US" sz="2400" b="1" dirty="0"/>
              <a:t> </a:t>
            </a:r>
            <a:r>
              <a:rPr lang="en-US" sz="2400" b="1" dirty="0" err="1"/>
              <a:t>số</a:t>
            </a:r>
            <a:r>
              <a:rPr lang="en-US" sz="2400" b="1" dirty="0"/>
              <a:t>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456DFD-2190-429C-9DCC-0D35C1B65DBF}"/>
              </a:ext>
            </a:extLst>
          </p:cNvPr>
          <p:cNvSpPr txBox="1"/>
          <p:nvPr/>
        </p:nvSpPr>
        <p:spPr>
          <a:xfrm>
            <a:off x="490330" y="1330149"/>
            <a:ext cx="81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ato" panose="020F0502020204030203"/>
              </a:rPr>
              <a:t>Bước</a:t>
            </a:r>
            <a:r>
              <a:rPr lang="en-US" sz="2000" dirty="0">
                <a:latin typeface="Lato" panose="020F0502020204030203"/>
              </a:rPr>
              <a:t> 3: </a:t>
            </a:r>
            <a:r>
              <a:rPr lang="en-US" sz="2000" dirty="0" err="1">
                <a:latin typeface="Lato" panose="020F0502020204030203"/>
              </a:rPr>
              <a:t>Tính</a:t>
            </a:r>
            <a:r>
              <a:rPr lang="en-US" sz="2000" dirty="0">
                <a:latin typeface="Lato" panose="020F0502020204030203"/>
              </a:rPr>
              <a:t> LS </a:t>
            </a:r>
            <a:r>
              <a:rPr lang="en-US" sz="2000" dirty="0" err="1">
                <a:latin typeface="Lato" panose="020F0502020204030203"/>
              </a:rPr>
              <a:t>và</a:t>
            </a:r>
            <a:r>
              <a:rPr lang="en-US" sz="2000" dirty="0">
                <a:latin typeface="Lato" panose="020F0502020204030203"/>
              </a:rPr>
              <a:t> LF (Finish 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 Start</a:t>
            </a:r>
            <a:r>
              <a:rPr lang="en-US" sz="2000" dirty="0">
                <a:latin typeface="Lato" panose="020F0502020204030203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96B765-77D8-420A-A21E-EBE213DBDC16}"/>
              </a:ext>
            </a:extLst>
          </p:cNvPr>
          <p:cNvSpPr txBox="1"/>
          <p:nvPr/>
        </p:nvSpPr>
        <p:spPr>
          <a:xfrm>
            <a:off x="500269" y="1735635"/>
            <a:ext cx="81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LF</a:t>
            </a:r>
            <a:r>
              <a:rPr lang="en-US" sz="2000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max</a:t>
            </a:r>
            <a:r>
              <a:rPr lang="en-US" sz="2000" dirty="0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EF</a:t>
            </a:r>
            <a:r>
              <a:rPr lang="en-US" sz="2000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max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D87C18-67C2-44EB-B39E-0CE7B7DB12F2}"/>
              </a:ext>
            </a:extLst>
          </p:cNvPr>
          <p:cNvSpPr txBox="1"/>
          <p:nvPr/>
        </p:nvSpPr>
        <p:spPr>
          <a:xfrm>
            <a:off x="500269" y="2191408"/>
            <a:ext cx="81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LS</a:t>
            </a:r>
            <a:r>
              <a:rPr lang="en-US" sz="2000" baseline="-25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en-US" sz="2000" dirty="0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LF</a:t>
            </a:r>
            <a:r>
              <a:rPr lang="en-US" sz="2000" baseline="-25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en-US" sz="2000" dirty="0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71E03D-6CCB-4488-8E8D-0535A0AC22A8}"/>
              </a:ext>
            </a:extLst>
          </p:cNvPr>
          <p:cNvSpPr txBox="1"/>
          <p:nvPr/>
        </p:nvSpPr>
        <p:spPr>
          <a:xfrm>
            <a:off x="500269" y="2661089"/>
            <a:ext cx="81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LF</a:t>
            </a:r>
            <a:r>
              <a:rPr lang="en-US" sz="2000" baseline="-25000" dirty="0" err="1">
                <a:latin typeface="Lato" panose="020F0502020204030203"/>
              </a:rPr>
              <a:t>j</a:t>
            </a:r>
            <a:r>
              <a:rPr lang="en-US" sz="2000" dirty="0">
                <a:latin typeface="Lato" panose="020F0502020204030203"/>
              </a:rPr>
              <a:t> = Min {</a:t>
            </a:r>
            <a:r>
              <a:rPr lang="en-US" sz="2000" dirty="0" err="1">
                <a:latin typeface="Lato" panose="020F0502020204030203"/>
              </a:rPr>
              <a:t>LS</a:t>
            </a:r>
            <a:r>
              <a:rPr lang="en-US" sz="2000" baseline="-25000" dirty="0" err="1">
                <a:latin typeface="Lato" panose="020F0502020204030203"/>
              </a:rPr>
              <a:t>i</a:t>
            </a:r>
            <a:r>
              <a:rPr lang="en-US" sz="2000" dirty="0">
                <a:latin typeface="Lato" panose="020F0502020204030203"/>
              </a:rPr>
              <a:t>} </a:t>
            </a:r>
            <a:r>
              <a:rPr lang="en-US" sz="2000" dirty="0" err="1">
                <a:latin typeface="Lato" panose="020F0502020204030203"/>
              </a:rPr>
              <a:t>với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mọi</a:t>
            </a:r>
            <a:r>
              <a:rPr lang="en-US" sz="2000" dirty="0">
                <a:latin typeface="Lato" panose="020F0502020204030203"/>
              </a:rPr>
              <a:t> j &lt; </a:t>
            </a:r>
            <a:r>
              <a:rPr lang="en-US" sz="2000" dirty="0" err="1">
                <a:latin typeface="Lato" panose="020F0502020204030203"/>
              </a:rPr>
              <a:t>i</a:t>
            </a:r>
            <a:endParaRPr lang="en-US" sz="2000" dirty="0">
              <a:latin typeface="Lato" panose="020F0502020204030203"/>
            </a:endParaRPr>
          </a:p>
        </p:txBody>
      </p:sp>
      <p:graphicFrame>
        <p:nvGraphicFramePr>
          <p:cNvPr id="26" name="Table 17">
            <a:extLst>
              <a:ext uri="{FF2B5EF4-FFF2-40B4-BE49-F238E27FC236}">
                <a16:creationId xmlns:a16="http://schemas.microsoft.com/office/drawing/2014/main" id="{EBB59054-54A5-45B9-9B42-6558554A0CE9}"/>
              </a:ext>
            </a:extLst>
          </p:cNvPr>
          <p:cNvGraphicFramePr>
            <a:graphicFrameLocks noGrp="1"/>
          </p:cNvGraphicFramePr>
          <p:nvPr/>
        </p:nvGraphicFramePr>
        <p:xfrm>
          <a:off x="1775797" y="316035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0C38495F-3235-4AB4-B567-6264C8F18739}"/>
              </a:ext>
            </a:extLst>
          </p:cNvPr>
          <p:cNvGraphicFramePr>
            <a:graphicFrameLocks noGrp="1"/>
          </p:cNvGraphicFramePr>
          <p:nvPr/>
        </p:nvGraphicFramePr>
        <p:xfrm>
          <a:off x="3823252" y="316035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29" name="Table 17">
            <a:extLst>
              <a:ext uri="{FF2B5EF4-FFF2-40B4-BE49-F238E27FC236}">
                <a16:creationId xmlns:a16="http://schemas.microsoft.com/office/drawing/2014/main" id="{96633631-4E3F-4E8F-BC39-53412124B9A1}"/>
              </a:ext>
            </a:extLst>
          </p:cNvPr>
          <p:cNvGraphicFramePr>
            <a:graphicFrameLocks noGrp="1"/>
          </p:cNvGraphicFramePr>
          <p:nvPr/>
        </p:nvGraphicFramePr>
        <p:xfrm>
          <a:off x="1775797" y="474531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30" name="Table 17">
            <a:extLst>
              <a:ext uri="{FF2B5EF4-FFF2-40B4-BE49-F238E27FC236}">
                <a16:creationId xmlns:a16="http://schemas.microsoft.com/office/drawing/2014/main" id="{1F13E088-EAE7-4DBC-BDD0-E894A645EC32}"/>
              </a:ext>
            </a:extLst>
          </p:cNvPr>
          <p:cNvGraphicFramePr>
            <a:graphicFrameLocks noGrp="1"/>
          </p:cNvGraphicFramePr>
          <p:nvPr/>
        </p:nvGraphicFramePr>
        <p:xfrm>
          <a:off x="3823252" y="474531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31" name="Table 17">
            <a:extLst>
              <a:ext uri="{FF2B5EF4-FFF2-40B4-BE49-F238E27FC236}">
                <a16:creationId xmlns:a16="http://schemas.microsoft.com/office/drawing/2014/main" id="{61F7CBCA-1F34-4CA1-927F-724ABCDA2A81}"/>
              </a:ext>
            </a:extLst>
          </p:cNvPr>
          <p:cNvGraphicFramePr>
            <a:graphicFrameLocks noGrp="1"/>
          </p:cNvGraphicFramePr>
          <p:nvPr/>
        </p:nvGraphicFramePr>
        <p:xfrm>
          <a:off x="5854145" y="395283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EA3F51B-8547-45E5-8CDF-3B5CCBE46FB0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3273293" y="3556590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F55BE77-AD83-469C-9762-53F3A603362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273293" y="5141550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C83057-ECDB-4F32-A9F0-323FFE320B42}"/>
              </a:ext>
            </a:extLst>
          </p:cNvPr>
          <p:cNvCxnSpPr>
            <a:cxnSpLocks/>
          </p:cNvCxnSpPr>
          <p:nvPr/>
        </p:nvCxnSpPr>
        <p:spPr>
          <a:xfrm>
            <a:off x="5320748" y="3524122"/>
            <a:ext cx="533397" cy="631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2D69AAD-7658-4BAD-B4C2-A6A21D7370D3}"/>
              </a:ext>
            </a:extLst>
          </p:cNvPr>
          <p:cNvCxnSpPr>
            <a:cxnSpLocks/>
          </p:cNvCxnSpPr>
          <p:nvPr/>
        </p:nvCxnSpPr>
        <p:spPr>
          <a:xfrm flipV="1">
            <a:off x="5320748" y="4519175"/>
            <a:ext cx="533397" cy="61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21E7250-4449-433B-AD12-9C6C7391D19A}"/>
              </a:ext>
            </a:extLst>
          </p:cNvPr>
          <p:cNvSpPr/>
          <p:nvPr/>
        </p:nvSpPr>
        <p:spPr>
          <a:xfrm>
            <a:off x="235077" y="4065897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9A64F6-D23B-40A5-9A46-A1C4CE35C765}"/>
              </a:ext>
            </a:extLst>
          </p:cNvPr>
          <p:cNvSpPr/>
          <p:nvPr/>
        </p:nvSpPr>
        <p:spPr>
          <a:xfrm>
            <a:off x="7897195" y="4065897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Finish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40C2EF-260F-4257-9344-E76D6560C0A3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1067752" y="3556590"/>
            <a:ext cx="708045" cy="786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DA31BC4-9DF3-4784-ADF4-59ED8A27261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067752" y="4343106"/>
            <a:ext cx="708045" cy="798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CDE00D-A962-4CB0-A5B2-2A521677B123}"/>
              </a:ext>
            </a:extLst>
          </p:cNvPr>
          <p:cNvCxnSpPr>
            <a:cxnSpLocks/>
          </p:cNvCxnSpPr>
          <p:nvPr/>
        </p:nvCxnSpPr>
        <p:spPr>
          <a:xfrm>
            <a:off x="7351641" y="4350395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6903FA1-C961-40A3-9787-54A7C135DA42}"/>
              </a:ext>
            </a:extLst>
          </p:cNvPr>
          <p:cNvSpPr txBox="1"/>
          <p:nvPr/>
        </p:nvSpPr>
        <p:spPr>
          <a:xfrm>
            <a:off x="2388707" y="3142075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2FE174-AEF9-4A5C-A5BD-065AF2CBEE34}"/>
              </a:ext>
            </a:extLst>
          </p:cNvPr>
          <p:cNvSpPr txBox="1"/>
          <p:nvPr/>
        </p:nvSpPr>
        <p:spPr>
          <a:xfrm>
            <a:off x="2346744" y="473695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373A35-5772-4221-8D92-7A1CB1F04DCC}"/>
              </a:ext>
            </a:extLst>
          </p:cNvPr>
          <p:cNvSpPr txBox="1"/>
          <p:nvPr/>
        </p:nvSpPr>
        <p:spPr>
          <a:xfrm>
            <a:off x="2850327" y="315112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AC7E54-12EE-46E6-8240-2046E1881C4A}"/>
              </a:ext>
            </a:extLst>
          </p:cNvPr>
          <p:cNvSpPr txBox="1"/>
          <p:nvPr/>
        </p:nvSpPr>
        <p:spPr>
          <a:xfrm>
            <a:off x="2842046" y="473547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79A9FD-B629-4D3F-8796-A85577D418B0}"/>
              </a:ext>
            </a:extLst>
          </p:cNvPr>
          <p:cNvSpPr txBox="1"/>
          <p:nvPr/>
        </p:nvSpPr>
        <p:spPr>
          <a:xfrm>
            <a:off x="4436162" y="315112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555020-7D40-4EEF-87A5-3AABD54D13B8}"/>
              </a:ext>
            </a:extLst>
          </p:cNvPr>
          <p:cNvSpPr txBox="1"/>
          <p:nvPr/>
        </p:nvSpPr>
        <p:spPr>
          <a:xfrm>
            <a:off x="4436162" y="4732166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91B8C4-082A-440E-8C50-0FFCB7FCCB1C}"/>
              </a:ext>
            </a:extLst>
          </p:cNvPr>
          <p:cNvSpPr txBox="1"/>
          <p:nvPr/>
        </p:nvSpPr>
        <p:spPr>
          <a:xfrm>
            <a:off x="4817165" y="3140973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72C543-F1E9-4704-918E-582D6D3C5452}"/>
              </a:ext>
            </a:extLst>
          </p:cNvPr>
          <p:cNvSpPr txBox="1"/>
          <p:nvPr/>
        </p:nvSpPr>
        <p:spPr>
          <a:xfrm>
            <a:off x="4807781" y="4732166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9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00FCE3-4168-48ED-B173-13677A361E57}"/>
              </a:ext>
            </a:extLst>
          </p:cNvPr>
          <p:cNvSpPr txBox="1"/>
          <p:nvPr/>
        </p:nvSpPr>
        <p:spPr>
          <a:xfrm>
            <a:off x="6362140" y="393064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33DC56-3B0D-41FF-BF6F-FB61E40C49BB}"/>
              </a:ext>
            </a:extLst>
          </p:cNvPr>
          <p:cNvSpPr txBox="1"/>
          <p:nvPr/>
        </p:nvSpPr>
        <p:spPr>
          <a:xfrm>
            <a:off x="6856891" y="393064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44E121-0A1F-49D6-8946-1F4E026001D5}"/>
              </a:ext>
            </a:extLst>
          </p:cNvPr>
          <p:cNvSpPr txBox="1"/>
          <p:nvPr/>
        </p:nvSpPr>
        <p:spPr>
          <a:xfrm>
            <a:off x="6837567" y="4332056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DF648E-5C11-496D-983D-211722D3B978}"/>
              </a:ext>
            </a:extLst>
          </p:cNvPr>
          <p:cNvSpPr txBox="1"/>
          <p:nvPr/>
        </p:nvSpPr>
        <p:spPr>
          <a:xfrm>
            <a:off x="6371801" y="4318912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1E012A-B0EA-4A4F-8CDC-2A960A710CAD}"/>
              </a:ext>
            </a:extLst>
          </p:cNvPr>
          <p:cNvSpPr txBox="1"/>
          <p:nvPr/>
        </p:nvSpPr>
        <p:spPr>
          <a:xfrm>
            <a:off x="4814954" y="3556895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B400AA0-84D5-43C0-8CA7-3EED934CF8D3}"/>
              </a:ext>
            </a:extLst>
          </p:cNvPr>
          <p:cNvSpPr txBox="1"/>
          <p:nvPr/>
        </p:nvSpPr>
        <p:spPr>
          <a:xfrm>
            <a:off x="4814953" y="5148733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51C0B25-C323-40B8-83EC-4A22BC9EB9FC}"/>
              </a:ext>
            </a:extLst>
          </p:cNvPr>
          <p:cNvSpPr txBox="1"/>
          <p:nvPr/>
        </p:nvSpPr>
        <p:spPr>
          <a:xfrm>
            <a:off x="4348908" y="3545474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D132BAD-9B29-493A-93C2-2E5262963058}"/>
              </a:ext>
            </a:extLst>
          </p:cNvPr>
          <p:cNvSpPr txBox="1"/>
          <p:nvPr/>
        </p:nvSpPr>
        <p:spPr>
          <a:xfrm>
            <a:off x="4374871" y="5119741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3C327B-9F61-496C-B98D-0EB5A6ACEB4F}"/>
              </a:ext>
            </a:extLst>
          </p:cNvPr>
          <p:cNvSpPr txBox="1"/>
          <p:nvPr/>
        </p:nvSpPr>
        <p:spPr>
          <a:xfrm>
            <a:off x="2786533" y="3559590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13590E6-88FA-430B-B4A5-D3AC3395455E}"/>
              </a:ext>
            </a:extLst>
          </p:cNvPr>
          <p:cNvSpPr txBox="1"/>
          <p:nvPr/>
        </p:nvSpPr>
        <p:spPr>
          <a:xfrm>
            <a:off x="2308649" y="353053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84889E-0930-4CB9-8895-D7B1BA0E4FBA}"/>
              </a:ext>
            </a:extLst>
          </p:cNvPr>
          <p:cNvSpPr txBox="1"/>
          <p:nvPr/>
        </p:nvSpPr>
        <p:spPr>
          <a:xfrm>
            <a:off x="2774939" y="5119741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34612EA-58F5-494E-B954-B26EAFF06700}"/>
              </a:ext>
            </a:extLst>
          </p:cNvPr>
          <p:cNvSpPr txBox="1"/>
          <p:nvPr/>
        </p:nvSpPr>
        <p:spPr>
          <a:xfrm>
            <a:off x="2285453" y="5106489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9174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thoả</a:t>
            </a:r>
            <a:r>
              <a:rPr lang="en-US" dirty="0"/>
              <a:t> </a:t>
            </a:r>
            <a:r>
              <a:rPr lang="en-US" dirty="0" err="1"/>
              <a:t>hiệp</a:t>
            </a:r>
            <a:r>
              <a:rPr lang="en-US" dirty="0"/>
              <a:t> chi </a:t>
            </a:r>
            <a:r>
              <a:rPr lang="en-US" dirty="0" err="1"/>
              <a:t>phí</a:t>
            </a:r>
            <a:r>
              <a:rPr lang="en-US" dirty="0"/>
              <a:t> –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704381"/>
            <a:ext cx="6324749" cy="451739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1. </a:t>
            </a:r>
            <a:r>
              <a:rPr lang="en-US" sz="2400" b="1" dirty="0" err="1"/>
              <a:t>Biểu</a:t>
            </a:r>
            <a:r>
              <a:rPr lang="en-US" sz="2400" b="1" dirty="0"/>
              <a:t> </a:t>
            </a:r>
            <a:r>
              <a:rPr lang="en-US" sz="2400" b="1" dirty="0" err="1"/>
              <a:t>đồ</a:t>
            </a:r>
            <a:r>
              <a:rPr lang="en-US" sz="2400" b="1" dirty="0"/>
              <a:t> CPM – </a:t>
            </a:r>
            <a:r>
              <a:rPr lang="en-US" sz="2400" b="1" dirty="0" err="1"/>
              <a:t>Điền</a:t>
            </a:r>
            <a:r>
              <a:rPr lang="en-US" sz="2400" b="1" dirty="0"/>
              <a:t> </a:t>
            </a:r>
            <a:r>
              <a:rPr lang="en-US" sz="2400" b="1" dirty="0" err="1"/>
              <a:t>thông</a:t>
            </a:r>
            <a:r>
              <a:rPr lang="en-US" sz="2400" b="1" dirty="0"/>
              <a:t> </a:t>
            </a:r>
            <a:r>
              <a:rPr lang="en-US" sz="2400" b="1" dirty="0" err="1"/>
              <a:t>số</a:t>
            </a:r>
            <a:r>
              <a:rPr lang="en-US" sz="2400" b="1" dirty="0"/>
              <a:t>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456DFD-2190-429C-9DCC-0D35C1B65DBF}"/>
              </a:ext>
            </a:extLst>
          </p:cNvPr>
          <p:cNvSpPr txBox="1"/>
          <p:nvPr/>
        </p:nvSpPr>
        <p:spPr>
          <a:xfrm>
            <a:off x="490330" y="1330149"/>
            <a:ext cx="81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ato" panose="020F0502020204030203"/>
              </a:rPr>
              <a:t>Bước</a:t>
            </a:r>
            <a:r>
              <a:rPr lang="en-US" sz="2000" dirty="0">
                <a:latin typeface="Lato" panose="020F0502020204030203"/>
              </a:rPr>
              <a:t> 4: </a:t>
            </a:r>
            <a:r>
              <a:rPr lang="en-US" sz="2000" dirty="0" err="1">
                <a:latin typeface="Lato" panose="020F0502020204030203"/>
              </a:rPr>
              <a:t>Tính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thời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gian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dự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trữ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của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việc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96B765-77D8-420A-A21E-EBE213DBDC16}"/>
              </a:ext>
            </a:extLst>
          </p:cNvPr>
          <p:cNvSpPr txBox="1"/>
          <p:nvPr/>
        </p:nvSpPr>
        <p:spPr>
          <a:xfrm>
            <a:off x="500269" y="1735635"/>
            <a:ext cx="81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S</a:t>
            </a:r>
            <a:r>
              <a:rPr lang="en-US" sz="2000" baseline="-25000" dirty="0" err="1">
                <a:latin typeface="Lato" panose="020F0502020204030203"/>
              </a:rPr>
              <a:t>j</a:t>
            </a:r>
            <a:r>
              <a:rPr lang="en-US" sz="2000" dirty="0">
                <a:latin typeface="Lato" panose="020F0502020204030203"/>
              </a:rPr>
              <a:t> = </a:t>
            </a:r>
            <a:r>
              <a:rPr lang="en-US" sz="2000" dirty="0" err="1">
                <a:latin typeface="Lato" panose="020F0502020204030203"/>
              </a:rPr>
              <a:t>LS</a:t>
            </a:r>
            <a:r>
              <a:rPr lang="en-US" sz="2000" baseline="-25000" dirty="0" err="1">
                <a:latin typeface="Lato" panose="020F0502020204030203"/>
              </a:rPr>
              <a:t>j</a:t>
            </a:r>
            <a:r>
              <a:rPr lang="en-US" sz="2000" dirty="0">
                <a:latin typeface="Lato" panose="020F0502020204030203"/>
              </a:rPr>
              <a:t> – </a:t>
            </a:r>
            <a:r>
              <a:rPr lang="en-US" sz="2000" dirty="0" err="1">
                <a:latin typeface="Lato" panose="020F0502020204030203"/>
              </a:rPr>
              <a:t>ES</a:t>
            </a:r>
            <a:r>
              <a:rPr lang="en-US" sz="2000" baseline="-25000" dirty="0" err="1">
                <a:latin typeface="Lato" panose="020F0502020204030203"/>
              </a:rPr>
              <a:t>j</a:t>
            </a:r>
            <a:r>
              <a:rPr lang="en-US" sz="2000" dirty="0">
                <a:latin typeface="Lato" panose="020F0502020204030203"/>
              </a:rPr>
              <a:t> = </a:t>
            </a:r>
            <a:r>
              <a:rPr lang="en-US" sz="2000" dirty="0" err="1">
                <a:latin typeface="Lato" panose="020F0502020204030203"/>
              </a:rPr>
              <a:t>LF</a:t>
            </a:r>
            <a:r>
              <a:rPr lang="en-US" sz="2000" baseline="-25000" dirty="0" err="1">
                <a:latin typeface="Lato" panose="020F0502020204030203"/>
              </a:rPr>
              <a:t>j</a:t>
            </a:r>
            <a:r>
              <a:rPr lang="en-US" sz="2000" dirty="0">
                <a:latin typeface="Lato" panose="020F0502020204030203"/>
              </a:rPr>
              <a:t> – </a:t>
            </a:r>
            <a:r>
              <a:rPr lang="en-US" sz="2000" dirty="0" err="1">
                <a:latin typeface="Lato" panose="020F0502020204030203"/>
              </a:rPr>
              <a:t>EF</a:t>
            </a:r>
            <a:r>
              <a:rPr lang="en-US" sz="2000" baseline="-25000" dirty="0" err="1">
                <a:latin typeface="Lato" panose="020F0502020204030203"/>
              </a:rPr>
              <a:t>j</a:t>
            </a:r>
            <a:endParaRPr lang="en-US" sz="2000" dirty="0">
              <a:latin typeface="Lato" panose="020F0502020204030203"/>
            </a:endParaRPr>
          </a:p>
        </p:txBody>
      </p:sp>
      <p:graphicFrame>
        <p:nvGraphicFramePr>
          <p:cNvPr id="26" name="Table 17">
            <a:extLst>
              <a:ext uri="{FF2B5EF4-FFF2-40B4-BE49-F238E27FC236}">
                <a16:creationId xmlns:a16="http://schemas.microsoft.com/office/drawing/2014/main" id="{EBB59054-54A5-45B9-9B42-6558554A0CE9}"/>
              </a:ext>
            </a:extLst>
          </p:cNvPr>
          <p:cNvGraphicFramePr>
            <a:graphicFrameLocks noGrp="1"/>
          </p:cNvGraphicFramePr>
          <p:nvPr/>
        </p:nvGraphicFramePr>
        <p:xfrm>
          <a:off x="1775797" y="316035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0C38495F-3235-4AB4-B567-6264C8F18739}"/>
              </a:ext>
            </a:extLst>
          </p:cNvPr>
          <p:cNvGraphicFramePr>
            <a:graphicFrameLocks noGrp="1"/>
          </p:cNvGraphicFramePr>
          <p:nvPr/>
        </p:nvGraphicFramePr>
        <p:xfrm>
          <a:off x="3823252" y="316035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29" name="Table 17">
            <a:extLst>
              <a:ext uri="{FF2B5EF4-FFF2-40B4-BE49-F238E27FC236}">
                <a16:creationId xmlns:a16="http://schemas.microsoft.com/office/drawing/2014/main" id="{96633631-4E3F-4E8F-BC39-53412124B9A1}"/>
              </a:ext>
            </a:extLst>
          </p:cNvPr>
          <p:cNvGraphicFramePr>
            <a:graphicFrameLocks noGrp="1"/>
          </p:cNvGraphicFramePr>
          <p:nvPr/>
        </p:nvGraphicFramePr>
        <p:xfrm>
          <a:off x="1775797" y="474531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30" name="Table 17">
            <a:extLst>
              <a:ext uri="{FF2B5EF4-FFF2-40B4-BE49-F238E27FC236}">
                <a16:creationId xmlns:a16="http://schemas.microsoft.com/office/drawing/2014/main" id="{1F13E088-EAE7-4DBC-BDD0-E894A645EC32}"/>
              </a:ext>
            </a:extLst>
          </p:cNvPr>
          <p:cNvGraphicFramePr>
            <a:graphicFrameLocks noGrp="1"/>
          </p:cNvGraphicFramePr>
          <p:nvPr/>
        </p:nvGraphicFramePr>
        <p:xfrm>
          <a:off x="3823252" y="474531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31" name="Table 17">
            <a:extLst>
              <a:ext uri="{FF2B5EF4-FFF2-40B4-BE49-F238E27FC236}">
                <a16:creationId xmlns:a16="http://schemas.microsoft.com/office/drawing/2014/main" id="{61F7CBCA-1F34-4CA1-927F-724ABCDA2A81}"/>
              </a:ext>
            </a:extLst>
          </p:cNvPr>
          <p:cNvGraphicFramePr>
            <a:graphicFrameLocks noGrp="1"/>
          </p:cNvGraphicFramePr>
          <p:nvPr/>
        </p:nvGraphicFramePr>
        <p:xfrm>
          <a:off x="5854145" y="395283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EA3F51B-8547-45E5-8CDF-3B5CCBE46FB0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3273293" y="3556590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F55BE77-AD83-469C-9762-53F3A603362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273293" y="5141550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C83057-ECDB-4F32-A9F0-323FFE320B42}"/>
              </a:ext>
            </a:extLst>
          </p:cNvPr>
          <p:cNvCxnSpPr>
            <a:cxnSpLocks/>
          </p:cNvCxnSpPr>
          <p:nvPr/>
        </p:nvCxnSpPr>
        <p:spPr>
          <a:xfrm>
            <a:off x="5320748" y="3524122"/>
            <a:ext cx="533397" cy="631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2D69AAD-7658-4BAD-B4C2-A6A21D7370D3}"/>
              </a:ext>
            </a:extLst>
          </p:cNvPr>
          <p:cNvCxnSpPr>
            <a:cxnSpLocks/>
          </p:cNvCxnSpPr>
          <p:nvPr/>
        </p:nvCxnSpPr>
        <p:spPr>
          <a:xfrm flipV="1">
            <a:off x="5320748" y="4519175"/>
            <a:ext cx="533397" cy="61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21E7250-4449-433B-AD12-9C6C7391D19A}"/>
              </a:ext>
            </a:extLst>
          </p:cNvPr>
          <p:cNvSpPr/>
          <p:nvPr/>
        </p:nvSpPr>
        <p:spPr>
          <a:xfrm>
            <a:off x="235077" y="4065897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9A64F6-D23B-40A5-9A46-A1C4CE35C765}"/>
              </a:ext>
            </a:extLst>
          </p:cNvPr>
          <p:cNvSpPr/>
          <p:nvPr/>
        </p:nvSpPr>
        <p:spPr>
          <a:xfrm>
            <a:off x="7897195" y="4065897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Finish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40C2EF-260F-4257-9344-E76D6560C0A3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1067752" y="3556590"/>
            <a:ext cx="708045" cy="786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DA31BC4-9DF3-4784-ADF4-59ED8A27261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067752" y="4343106"/>
            <a:ext cx="708045" cy="798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CDE00D-A962-4CB0-A5B2-2A521677B123}"/>
              </a:ext>
            </a:extLst>
          </p:cNvPr>
          <p:cNvCxnSpPr>
            <a:cxnSpLocks/>
          </p:cNvCxnSpPr>
          <p:nvPr/>
        </p:nvCxnSpPr>
        <p:spPr>
          <a:xfrm>
            <a:off x="7351641" y="4350395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6903FA1-C961-40A3-9787-54A7C135DA42}"/>
              </a:ext>
            </a:extLst>
          </p:cNvPr>
          <p:cNvSpPr txBox="1"/>
          <p:nvPr/>
        </p:nvSpPr>
        <p:spPr>
          <a:xfrm>
            <a:off x="2388707" y="3142075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2FE174-AEF9-4A5C-A5BD-065AF2CBEE34}"/>
              </a:ext>
            </a:extLst>
          </p:cNvPr>
          <p:cNvSpPr txBox="1"/>
          <p:nvPr/>
        </p:nvSpPr>
        <p:spPr>
          <a:xfrm>
            <a:off x="2346744" y="473695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373A35-5772-4221-8D92-7A1CB1F04DCC}"/>
              </a:ext>
            </a:extLst>
          </p:cNvPr>
          <p:cNvSpPr txBox="1"/>
          <p:nvPr/>
        </p:nvSpPr>
        <p:spPr>
          <a:xfrm>
            <a:off x="2850327" y="315112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AC7E54-12EE-46E6-8240-2046E1881C4A}"/>
              </a:ext>
            </a:extLst>
          </p:cNvPr>
          <p:cNvSpPr txBox="1"/>
          <p:nvPr/>
        </p:nvSpPr>
        <p:spPr>
          <a:xfrm>
            <a:off x="2842046" y="473547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79A9FD-B629-4D3F-8796-A85577D418B0}"/>
              </a:ext>
            </a:extLst>
          </p:cNvPr>
          <p:cNvSpPr txBox="1"/>
          <p:nvPr/>
        </p:nvSpPr>
        <p:spPr>
          <a:xfrm>
            <a:off x="4436162" y="315112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555020-7D40-4EEF-87A5-3AABD54D13B8}"/>
              </a:ext>
            </a:extLst>
          </p:cNvPr>
          <p:cNvSpPr txBox="1"/>
          <p:nvPr/>
        </p:nvSpPr>
        <p:spPr>
          <a:xfrm>
            <a:off x="4436162" y="4732166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91B8C4-082A-440E-8C50-0FFCB7FCCB1C}"/>
              </a:ext>
            </a:extLst>
          </p:cNvPr>
          <p:cNvSpPr txBox="1"/>
          <p:nvPr/>
        </p:nvSpPr>
        <p:spPr>
          <a:xfrm>
            <a:off x="4817165" y="3140973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72C543-F1E9-4704-918E-582D6D3C5452}"/>
              </a:ext>
            </a:extLst>
          </p:cNvPr>
          <p:cNvSpPr txBox="1"/>
          <p:nvPr/>
        </p:nvSpPr>
        <p:spPr>
          <a:xfrm>
            <a:off x="4807781" y="4732166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9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00FCE3-4168-48ED-B173-13677A361E57}"/>
              </a:ext>
            </a:extLst>
          </p:cNvPr>
          <p:cNvSpPr txBox="1"/>
          <p:nvPr/>
        </p:nvSpPr>
        <p:spPr>
          <a:xfrm>
            <a:off x="6362140" y="393064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33DC56-3B0D-41FF-BF6F-FB61E40C49BB}"/>
              </a:ext>
            </a:extLst>
          </p:cNvPr>
          <p:cNvSpPr txBox="1"/>
          <p:nvPr/>
        </p:nvSpPr>
        <p:spPr>
          <a:xfrm>
            <a:off x="6856891" y="393064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44E121-0A1F-49D6-8946-1F4E026001D5}"/>
              </a:ext>
            </a:extLst>
          </p:cNvPr>
          <p:cNvSpPr txBox="1"/>
          <p:nvPr/>
        </p:nvSpPr>
        <p:spPr>
          <a:xfrm>
            <a:off x="6837567" y="4332056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DF648E-5C11-496D-983D-211722D3B978}"/>
              </a:ext>
            </a:extLst>
          </p:cNvPr>
          <p:cNvSpPr txBox="1"/>
          <p:nvPr/>
        </p:nvSpPr>
        <p:spPr>
          <a:xfrm>
            <a:off x="6371801" y="4318912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1E012A-B0EA-4A4F-8CDC-2A960A710CAD}"/>
              </a:ext>
            </a:extLst>
          </p:cNvPr>
          <p:cNvSpPr txBox="1"/>
          <p:nvPr/>
        </p:nvSpPr>
        <p:spPr>
          <a:xfrm>
            <a:off x="4814954" y="3556895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B400AA0-84D5-43C0-8CA7-3EED934CF8D3}"/>
              </a:ext>
            </a:extLst>
          </p:cNvPr>
          <p:cNvSpPr txBox="1"/>
          <p:nvPr/>
        </p:nvSpPr>
        <p:spPr>
          <a:xfrm>
            <a:off x="4814953" y="5148733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51C0B25-C323-40B8-83EC-4A22BC9EB9FC}"/>
              </a:ext>
            </a:extLst>
          </p:cNvPr>
          <p:cNvSpPr txBox="1"/>
          <p:nvPr/>
        </p:nvSpPr>
        <p:spPr>
          <a:xfrm>
            <a:off x="4348908" y="3545474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D132BAD-9B29-493A-93C2-2E5262963058}"/>
              </a:ext>
            </a:extLst>
          </p:cNvPr>
          <p:cNvSpPr txBox="1"/>
          <p:nvPr/>
        </p:nvSpPr>
        <p:spPr>
          <a:xfrm>
            <a:off x="4374871" y="5119741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3C327B-9F61-496C-B98D-0EB5A6ACEB4F}"/>
              </a:ext>
            </a:extLst>
          </p:cNvPr>
          <p:cNvSpPr txBox="1"/>
          <p:nvPr/>
        </p:nvSpPr>
        <p:spPr>
          <a:xfrm>
            <a:off x="2786533" y="3559590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13590E6-88FA-430B-B4A5-D3AC3395455E}"/>
              </a:ext>
            </a:extLst>
          </p:cNvPr>
          <p:cNvSpPr txBox="1"/>
          <p:nvPr/>
        </p:nvSpPr>
        <p:spPr>
          <a:xfrm>
            <a:off x="2308649" y="353053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84889E-0930-4CB9-8895-D7B1BA0E4FBA}"/>
              </a:ext>
            </a:extLst>
          </p:cNvPr>
          <p:cNvSpPr txBox="1"/>
          <p:nvPr/>
        </p:nvSpPr>
        <p:spPr>
          <a:xfrm>
            <a:off x="2774939" y="5119741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34612EA-58F5-494E-B954-B26EAFF06700}"/>
              </a:ext>
            </a:extLst>
          </p:cNvPr>
          <p:cNvSpPr txBox="1"/>
          <p:nvPr/>
        </p:nvSpPr>
        <p:spPr>
          <a:xfrm>
            <a:off x="2285453" y="5106489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371E27-FB66-439A-8903-8E541A91A1C0}"/>
              </a:ext>
            </a:extLst>
          </p:cNvPr>
          <p:cNvSpPr txBox="1"/>
          <p:nvPr/>
        </p:nvSpPr>
        <p:spPr>
          <a:xfrm>
            <a:off x="1965469" y="2646112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D8EEBD-D4A6-4679-AF87-1B43E1EB4718}"/>
              </a:ext>
            </a:extLst>
          </p:cNvPr>
          <p:cNvSpPr txBox="1"/>
          <p:nvPr/>
        </p:nvSpPr>
        <p:spPr>
          <a:xfrm>
            <a:off x="1988665" y="4286437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A50505D-6336-47B1-B755-6CD67CD783BD}"/>
              </a:ext>
            </a:extLst>
          </p:cNvPr>
          <p:cNvSpPr txBox="1"/>
          <p:nvPr/>
        </p:nvSpPr>
        <p:spPr>
          <a:xfrm>
            <a:off x="4028924" y="2627054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C3AD9D-63F9-43D6-8594-C7A7FB15BD01}"/>
              </a:ext>
            </a:extLst>
          </p:cNvPr>
          <p:cNvSpPr txBox="1"/>
          <p:nvPr/>
        </p:nvSpPr>
        <p:spPr>
          <a:xfrm>
            <a:off x="4032094" y="4286437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C99D3BC-BBAD-435B-A1F1-C6D11D257ECE}"/>
              </a:ext>
            </a:extLst>
          </p:cNvPr>
          <p:cNvSpPr txBox="1"/>
          <p:nvPr/>
        </p:nvSpPr>
        <p:spPr>
          <a:xfrm>
            <a:off x="6052063" y="3503256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</p:spTree>
    <p:extLst>
      <p:ext uri="{BB962C8B-B14F-4D97-AF65-F5344CB8AC3E}">
        <p14:creationId xmlns:p14="http://schemas.microsoft.com/office/powerpoint/2010/main" val="79634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0"/>
      <p:bldP spid="6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thoả</a:t>
            </a:r>
            <a:r>
              <a:rPr lang="en-US" dirty="0"/>
              <a:t> </a:t>
            </a:r>
            <a:r>
              <a:rPr lang="en-US" dirty="0" err="1"/>
              <a:t>hiệp</a:t>
            </a:r>
            <a:r>
              <a:rPr lang="en-US" dirty="0"/>
              <a:t> chi </a:t>
            </a:r>
            <a:r>
              <a:rPr lang="en-US" dirty="0" err="1"/>
              <a:t>phí</a:t>
            </a:r>
            <a:r>
              <a:rPr lang="en-US" dirty="0"/>
              <a:t> –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577104"/>
            <a:ext cx="4230905" cy="577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2. </a:t>
            </a:r>
            <a:r>
              <a:rPr lang="en-US" sz="2400" b="1" dirty="0" err="1"/>
              <a:t>Đường</a:t>
            </a:r>
            <a:r>
              <a:rPr lang="en-US" sz="2400" b="1" dirty="0"/>
              <a:t> </a:t>
            </a:r>
            <a:r>
              <a:rPr lang="en-US" sz="2400" b="1" dirty="0" err="1"/>
              <a:t>găng</a:t>
            </a:r>
            <a:r>
              <a:rPr lang="en-US" sz="2400" b="1" dirty="0"/>
              <a:t> </a:t>
            </a:r>
            <a:r>
              <a:rPr lang="en-US" sz="2400" b="1" dirty="0" err="1"/>
              <a:t>trong</a:t>
            </a:r>
            <a:r>
              <a:rPr lang="en-US" sz="2400" b="1" dirty="0"/>
              <a:t> </a:t>
            </a:r>
            <a:r>
              <a:rPr lang="en-US" sz="2400" b="1" dirty="0" err="1"/>
              <a:t>dự</a:t>
            </a:r>
            <a:r>
              <a:rPr lang="en-US" sz="2400" b="1" dirty="0"/>
              <a:t> </a:t>
            </a:r>
            <a:r>
              <a:rPr lang="en-US" sz="2400" b="1" dirty="0" err="1"/>
              <a:t>án</a:t>
            </a:r>
            <a:endParaRPr 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270FC-2575-4C61-A864-53E660E58E7B}"/>
              </a:ext>
            </a:extLst>
          </p:cNvPr>
          <p:cNvSpPr txBox="1"/>
          <p:nvPr/>
        </p:nvSpPr>
        <p:spPr>
          <a:xfrm>
            <a:off x="235077" y="1200856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găng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trữ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0)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804C4-9D74-49A5-9233-86306D204BF8}"/>
              </a:ext>
            </a:extLst>
          </p:cNvPr>
          <p:cNvSpPr txBox="1"/>
          <p:nvPr/>
        </p:nvSpPr>
        <p:spPr>
          <a:xfrm>
            <a:off x="235076" y="1683655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xuyên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Start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Finish.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AED579-24D3-40D4-85ED-209BAAE0A8DC}"/>
              </a:ext>
            </a:extLst>
          </p:cNvPr>
          <p:cNvSpPr txBox="1"/>
          <p:nvPr/>
        </p:nvSpPr>
        <p:spPr>
          <a:xfrm>
            <a:off x="235076" y="2166454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Cho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thấy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thiểu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Lato" panose="020F0502020204030203"/>
            </a:endParaRP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C50A7095-CD0D-4A98-8CEE-BCDE3605F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92101"/>
              </p:ext>
            </p:extLst>
          </p:nvPr>
        </p:nvGraphicFramePr>
        <p:xfrm>
          <a:off x="1775797" y="316035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2C82780-9334-4485-B1CF-C040BED82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311458"/>
              </p:ext>
            </p:extLst>
          </p:nvPr>
        </p:nvGraphicFramePr>
        <p:xfrm>
          <a:off x="3823252" y="316035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10" name="Table 17">
            <a:extLst>
              <a:ext uri="{FF2B5EF4-FFF2-40B4-BE49-F238E27FC236}">
                <a16:creationId xmlns:a16="http://schemas.microsoft.com/office/drawing/2014/main" id="{653674D9-4AC6-43A8-9524-0CDA3DD08605}"/>
              </a:ext>
            </a:extLst>
          </p:cNvPr>
          <p:cNvGraphicFramePr>
            <a:graphicFrameLocks noGrp="1"/>
          </p:cNvGraphicFramePr>
          <p:nvPr/>
        </p:nvGraphicFramePr>
        <p:xfrm>
          <a:off x="1775797" y="474531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11" name="Table 17">
            <a:extLst>
              <a:ext uri="{FF2B5EF4-FFF2-40B4-BE49-F238E27FC236}">
                <a16:creationId xmlns:a16="http://schemas.microsoft.com/office/drawing/2014/main" id="{3510FAB7-5B79-4D47-8C2B-9F41A2322258}"/>
              </a:ext>
            </a:extLst>
          </p:cNvPr>
          <p:cNvGraphicFramePr>
            <a:graphicFrameLocks noGrp="1"/>
          </p:cNvGraphicFramePr>
          <p:nvPr/>
        </p:nvGraphicFramePr>
        <p:xfrm>
          <a:off x="3823252" y="474531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12" name="Table 17">
            <a:extLst>
              <a:ext uri="{FF2B5EF4-FFF2-40B4-BE49-F238E27FC236}">
                <a16:creationId xmlns:a16="http://schemas.microsoft.com/office/drawing/2014/main" id="{117EFEF7-5DF2-41BF-9CA1-9BEB30F1C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598076"/>
              </p:ext>
            </p:extLst>
          </p:nvPr>
        </p:nvGraphicFramePr>
        <p:xfrm>
          <a:off x="5854145" y="395283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6DF302-73CC-4E8C-B905-6236D2A63A0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273293" y="3556590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23BD0D-408E-4BBB-AFC9-EC016FEB9E3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273293" y="5141550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F2264F-D609-4194-AF55-F09770576F85}"/>
              </a:ext>
            </a:extLst>
          </p:cNvPr>
          <p:cNvCxnSpPr>
            <a:cxnSpLocks/>
          </p:cNvCxnSpPr>
          <p:nvPr/>
        </p:nvCxnSpPr>
        <p:spPr>
          <a:xfrm>
            <a:off x="5320748" y="3524122"/>
            <a:ext cx="533397" cy="631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B4FCE3-A0A5-4868-82CA-11CA0DCD144B}"/>
              </a:ext>
            </a:extLst>
          </p:cNvPr>
          <p:cNvCxnSpPr>
            <a:cxnSpLocks/>
          </p:cNvCxnSpPr>
          <p:nvPr/>
        </p:nvCxnSpPr>
        <p:spPr>
          <a:xfrm flipV="1">
            <a:off x="5320748" y="4519175"/>
            <a:ext cx="533397" cy="61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39E978A-BE3C-42DF-BA40-1BB945D36B80}"/>
              </a:ext>
            </a:extLst>
          </p:cNvPr>
          <p:cNvSpPr/>
          <p:nvPr/>
        </p:nvSpPr>
        <p:spPr>
          <a:xfrm>
            <a:off x="235077" y="4065897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9FBCF4-9065-4EA4-B344-DE23CD8ED415}"/>
              </a:ext>
            </a:extLst>
          </p:cNvPr>
          <p:cNvSpPr/>
          <p:nvPr/>
        </p:nvSpPr>
        <p:spPr>
          <a:xfrm>
            <a:off x="7897195" y="4065897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Finish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CCAEF5-E0A7-4B2B-A095-3DDD8F27C5FF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067752" y="3556590"/>
            <a:ext cx="708045" cy="786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7AC464-AA55-4E8D-B76A-B6E8272589B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67752" y="4343106"/>
            <a:ext cx="708045" cy="798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A49B13-FD1D-406A-B2F0-FAB3F3853D97}"/>
              </a:ext>
            </a:extLst>
          </p:cNvPr>
          <p:cNvCxnSpPr>
            <a:cxnSpLocks/>
          </p:cNvCxnSpPr>
          <p:nvPr/>
        </p:nvCxnSpPr>
        <p:spPr>
          <a:xfrm>
            <a:off x="7351641" y="4350395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03073-FE6D-4CC8-8FEA-B2EE4BBB8F22}"/>
              </a:ext>
            </a:extLst>
          </p:cNvPr>
          <p:cNvSpPr txBox="1"/>
          <p:nvPr/>
        </p:nvSpPr>
        <p:spPr>
          <a:xfrm>
            <a:off x="2388707" y="3142075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1F8529-BE32-4C8C-94E4-0D748564136C}"/>
              </a:ext>
            </a:extLst>
          </p:cNvPr>
          <p:cNvSpPr txBox="1"/>
          <p:nvPr/>
        </p:nvSpPr>
        <p:spPr>
          <a:xfrm>
            <a:off x="2346744" y="473695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696AEB-9C07-4859-BB43-90ADB1F1D2BC}"/>
              </a:ext>
            </a:extLst>
          </p:cNvPr>
          <p:cNvSpPr txBox="1"/>
          <p:nvPr/>
        </p:nvSpPr>
        <p:spPr>
          <a:xfrm>
            <a:off x="2850327" y="315112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622077-612A-4184-B7A4-5BD0CFFB6194}"/>
              </a:ext>
            </a:extLst>
          </p:cNvPr>
          <p:cNvSpPr txBox="1"/>
          <p:nvPr/>
        </p:nvSpPr>
        <p:spPr>
          <a:xfrm>
            <a:off x="2842046" y="473547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771CD9-2B57-4637-A7E2-92067719EA9F}"/>
              </a:ext>
            </a:extLst>
          </p:cNvPr>
          <p:cNvSpPr txBox="1"/>
          <p:nvPr/>
        </p:nvSpPr>
        <p:spPr>
          <a:xfrm>
            <a:off x="4436162" y="315112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075858-DAE7-46A7-9D3F-B3CBF78FA3F7}"/>
              </a:ext>
            </a:extLst>
          </p:cNvPr>
          <p:cNvSpPr txBox="1"/>
          <p:nvPr/>
        </p:nvSpPr>
        <p:spPr>
          <a:xfrm>
            <a:off x="4436162" y="4732166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59AD10-B137-4FCD-9440-C96836BD877A}"/>
              </a:ext>
            </a:extLst>
          </p:cNvPr>
          <p:cNvSpPr txBox="1"/>
          <p:nvPr/>
        </p:nvSpPr>
        <p:spPr>
          <a:xfrm>
            <a:off x="4817165" y="3140973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A02D91-A17F-4384-BAD5-ECBDDC283A85}"/>
              </a:ext>
            </a:extLst>
          </p:cNvPr>
          <p:cNvSpPr txBox="1"/>
          <p:nvPr/>
        </p:nvSpPr>
        <p:spPr>
          <a:xfrm>
            <a:off x="4807781" y="4732166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D14808-9A1A-4378-A6D9-0961DC4B95BD}"/>
              </a:ext>
            </a:extLst>
          </p:cNvPr>
          <p:cNvSpPr txBox="1"/>
          <p:nvPr/>
        </p:nvSpPr>
        <p:spPr>
          <a:xfrm>
            <a:off x="6362140" y="393064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0AC09E-683E-4B13-8D88-657BF39EDB78}"/>
              </a:ext>
            </a:extLst>
          </p:cNvPr>
          <p:cNvSpPr txBox="1"/>
          <p:nvPr/>
        </p:nvSpPr>
        <p:spPr>
          <a:xfrm>
            <a:off x="6856891" y="393064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831C5F-E9BC-497B-A6C0-68FCD9044E44}"/>
              </a:ext>
            </a:extLst>
          </p:cNvPr>
          <p:cNvSpPr txBox="1"/>
          <p:nvPr/>
        </p:nvSpPr>
        <p:spPr>
          <a:xfrm>
            <a:off x="6837567" y="4332056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2EC888-DD4B-4BDA-80D7-CB93453462BD}"/>
              </a:ext>
            </a:extLst>
          </p:cNvPr>
          <p:cNvSpPr txBox="1"/>
          <p:nvPr/>
        </p:nvSpPr>
        <p:spPr>
          <a:xfrm>
            <a:off x="6371801" y="4318912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17813E-7D5B-44CE-BEDA-5EA8CFF5D15E}"/>
              </a:ext>
            </a:extLst>
          </p:cNvPr>
          <p:cNvSpPr txBox="1"/>
          <p:nvPr/>
        </p:nvSpPr>
        <p:spPr>
          <a:xfrm>
            <a:off x="4814954" y="3556895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B9C011-D46F-48EC-9129-B101E6B2827F}"/>
              </a:ext>
            </a:extLst>
          </p:cNvPr>
          <p:cNvSpPr txBox="1"/>
          <p:nvPr/>
        </p:nvSpPr>
        <p:spPr>
          <a:xfrm>
            <a:off x="4814953" y="5148733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A4CCD6-99AD-4C00-84BE-7F836BA7ACBA}"/>
              </a:ext>
            </a:extLst>
          </p:cNvPr>
          <p:cNvSpPr txBox="1"/>
          <p:nvPr/>
        </p:nvSpPr>
        <p:spPr>
          <a:xfrm>
            <a:off x="4348908" y="3545474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727501-3C52-4803-9EA3-7A483B4A3ED1}"/>
              </a:ext>
            </a:extLst>
          </p:cNvPr>
          <p:cNvSpPr txBox="1"/>
          <p:nvPr/>
        </p:nvSpPr>
        <p:spPr>
          <a:xfrm>
            <a:off x="4374871" y="5119741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BDA02D-5A1B-451C-9D48-FBE76C486DD1}"/>
              </a:ext>
            </a:extLst>
          </p:cNvPr>
          <p:cNvSpPr txBox="1"/>
          <p:nvPr/>
        </p:nvSpPr>
        <p:spPr>
          <a:xfrm>
            <a:off x="2786533" y="3559590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CCA548-5434-4488-A79A-9C436534FDE6}"/>
              </a:ext>
            </a:extLst>
          </p:cNvPr>
          <p:cNvSpPr txBox="1"/>
          <p:nvPr/>
        </p:nvSpPr>
        <p:spPr>
          <a:xfrm>
            <a:off x="2308649" y="353053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C29DBA-E9FD-4174-AE1C-C06BDE23E609}"/>
              </a:ext>
            </a:extLst>
          </p:cNvPr>
          <p:cNvSpPr txBox="1"/>
          <p:nvPr/>
        </p:nvSpPr>
        <p:spPr>
          <a:xfrm>
            <a:off x="2774939" y="5119741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EB6C7C-B85E-456D-821A-70DD769E14B2}"/>
              </a:ext>
            </a:extLst>
          </p:cNvPr>
          <p:cNvSpPr txBox="1"/>
          <p:nvPr/>
        </p:nvSpPr>
        <p:spPr>
          <a:xfrm>
            <a:off x="2285453" y="5106489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D1C511-5DBB-49A4-8AC2-141A89BB142B}"/>
              </a:ext>
            </a:extLst>
          </p:cNvPr>
          <p:cNvSpPr txBox="1"/>
          <p:nvPr/>
        </p:nvSpPr>
        <p:spPr>
          <a:xfrm>
            <a:off x="1965469" y="2646112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A5FFDD-B51D-4CB7-A99E-673DD05EE00A}"/>
              </a:ext>
            </a:extLst>
          </p:cNvPr>
          <p:cNvSpPr txBox="1"/>
          <p:nvPr/>
        </p:nvSpPr>
        <p:spPr>
          <a:xfrm>
            <a:off x="1988665" y="4286437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9F0674-8D81-4887-BB46-52B4871E695E}"/>
              </a:ext>
            </a:extLst>
          </p:cNvPr>
          <p:cNvSpPr txBox="1"/>
          <p:nvPr/>
        </p:nvSpPr>
        <p:spPr>
          <a:xfrm>
            <a:off x="4028924" y="2627054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1995E1-4FBB-4B76-B56D-C8D3A38AE887}"/>
              </a:ext>
            </a:extLst>
          </p:cNvPr>
          <p:cNvSpPr txBox="1"/>
          <p:nvPr/>
        </p:nvSpPr>
        <p:spPr>
          <a:xfrm>
            <a:off x="4032094" y="4286437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9962AF-9929-41B2-B8CA-BA229436506A}"/>
              </a:ext>
            </a:extLst>
          </p:cNvPr>
          <p:cNvSpPr txBox="1"/>
          <p:nvPr/>
        </p:nvSpPr>
        <p:spPr>
          <a:xfrm>
            <a:off x="6052063" y="3503256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</p:spTree>
    <p:extLst>
      <p:ext uri="{BB962C8B-B14F-4D97-AF65-F5344CB8AC3E}">
        <p14:creationId xmlns:p14="http://schemas.microsoft.com/office/powerpoint/2010/main" val="423932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thoả</a:t>
            </a:r>
            <a:r>
              <a:rPr lang="en-US" dirty="0"/>
              <a:t> </a:t>
            </a:r>
            <a:r>
              <a:rPr lang="en-US" dirty="0" err="1"/>
              <a:t>hiệp</a:t>
            </a:r>
            <a:r>
              <a:rPr lang="en-US" dirty="0"/>
              <a:t> chi </a:t>
            </a:r>
            <a:r>
              <a:rPr lang="en-US" dirty="0" err="1"/>
              <a:t>phí</a:t>
            </a:r>
            <a:r>
              <a:rPr lang="en-US" dirty="0"/>
              <a:t> –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577104"/>
            <a:ext cx="4230905" cy="577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3. </a:t>
            </a:r>
            <a:r>
              <a:rPr lang="en-US" sz="2400" b="1" dirty="0" err="1"/>
              <a:t>Bài</a:t>
            </a:r>
            <a:r>
              <a:rPr lang="en-US" sz="2400" b="1" dirty="0"/>
              <a:t> </a:t>
            </a:r>
            <a:r>
              <a:rPr lang="en-US" sz="2400" b="1" dirty="0" err="1"/>
              <a:t>toán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ra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C50A7095-CD0D-4A98-8CEE-BCDE3605F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699425"/>
              </p:ext>
            </p:extLst>
          </p:nvPr>
        </p:nvGraphicFramePr>
        <p:xfrm>
          <a:off x="1775797" y="1734152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2C82780-9334-4485-B1CF-C040BED82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587954"/>
              </p:ext>
            </p:extLst>
          </p:nvPr>
        </p:nvGraphicFramePr>
        <p:xfrm>
          <a:off x="3823252" y="1734152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10" name="Table 17">
            <a:extLst>
              <a:ext uri="{FF2B5EF4-FFF2-40B4-BE49-F238E27FC236}">
                <a16:creationId xmlns:a16="http://schemas.microsoft.com/office/drawing/2014/main" id="{653674D9-4AC6-43A8-9524-0CDA3DD086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644267"/>
              </p:ext>
            </p:extLst>
          </p:nvPr>
        </p:nvGraphicFramePr>
        <p:xfrm>
          <a:off x="1775797" y="3319112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11" name="Table 17">
            <a:extLst>
              <a:ext uri="{FF2B5EF4-FFF2-40B4-BE49-F238E27FC236}">
                <a16:creationId xmlns:a16="http://schemas.microsoft.com/office/drawing/2014/main" id="{3510FAB7-5B79-4D47-8C2B-9F41A232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891323"/>
              </p:ext>
            </p:extLst>
          </p:nvPr>
        </p:nvGraphicFramePr>
        <p:xfrm>
          <a:off x="3823252" y="3319112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12" name="Table 17">
            <a:extLst>
              <a:ext uri="{FF2B5EF4-FFF2-40B4-BE49-F238E27FC236}">
                <a16:creationId xmlns:a16="http://schemas.microsoft.com/office/drawing/2014/main" id="{117EFEF7-5DF2-41BF-9CA1-9BEB30F1C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995551"/>
              </p:ext>
            </p:extLst>
          </p:nvPr>
        </p:nvGraphicFramePr>
        <p:xfrm>
          <a:off x="5854145" y="2526632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6DF302-73CC-4E8C-B905-6236D2A63A0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273293" y="2130392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23BD0D-408E-4BBB-AFC9-EC016FEB9E3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273293" y="3715352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F2264F-D609-4194-AF55-F09770576F85}"/>
              </a:ext>
            </a:extLst>
          </p:cNvPr>
          <p:cNvCxnSpPr>
            <a:cxnSpLocks/>
          </p:cNvCxnSpPr>
          <p:nvPr/>
        </p:nvCxnSpPr>
        <p:spPr>
          <a:xfrm>
            <a:off x="5320748" y="2097924"/>
            <a:ext cx="533397" cy="631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B4FCE3-A0A5-4868-82CA-11CA0DCD144B}"/>
              </a:ext>
            </a:extLst>
          </p:cNvPr>
          <p:cNvCxnSpPr>
            <a:cxnSpLocks/>
          </p:cNvCxnSpPr>
          <p:nvPr/>
        </p:nvCxnSpPr>
        <p:spPr>
          <a:xfrm flipV="1">
            <a:off x="5320748" y="3092977"/>
            <a:ext cx="533397" cy="61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39E978A-BE3C-42DF-BA40-1BB945D36B80}"/>
              </a:ext>
            </a:extLst>
          </p:cNvPr>
          <p:cNvSpPr/>
          <p:nvPr/>
        </p:nvSpPr>
        <p:spPr>
          <a:xfrm>
            <a:off x="235077" y="2639699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9FBCF4-9065-4EA4-B344-DE23CD8ED415}"/>
              </a:ext>
            </a:extLst>
          </p:cNvPr>
          <p:cNvSpPr/>
          <p:nvPr/>
        </p:nvSpPr>
        <p:spPr>
          <a:xfrm>
            <a:off x="7897195" y="2639699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Finish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CCAEF5-E0A7-4B2B-A095-3DDD8F27C5FF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067752" y="2130392"/>
            <a:ext cx="708045" cy="786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7AC464-AA55-4E8D-B76A-B6E8272589B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67752" y="2916908"/>
            <a:ext cx="708045" cy="798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A49B13-FD1D-406A-B2F0-FAB3F3853D97}"/>
              </a:ext>
            </a:extLst>
          </p:cNvPr>
          <p:cNvCxnSpPr>
            <a:cxnSpLocks/>
          </p:cNvCxnSpPr>
          <p:nvPr/>
        </p:nvCxnSpPr>
        <p:spPr>
          <a:xfrm>
            <a:off x="7351641" y="2924197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03073-FE6D-4CC8-8FEA-B2EE4BBB8F22}"/>
              </a:ext>
            </a:extLst>
          </p:cNvPr>
          <p:cNvSpPr txBox="1"/>
          <p:nvPr/>
        </p:nvSpPr>
        <p:spPr>
          <a:xfrm>
            <a:off x="2388707" y="1715877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1F8529-BE32-4C8C-94E4-0D748564136C}"/>
              </a:ext>
            </a:extLst>
          </p:cNvPr>
          <p:cNvSpPr txBox="1"/>
          <p:nvPr/>
        </p:nvSpPr>
        <p:spPr>
          <a:xfrm>
            <a:off x="2346744" y="3310761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696AEB-9C07-4859-BB43-90ADB1F1D2BC}"/>
              </a:ext>
            </a:extLst>
          </p:cNvPr>
          <p:cNvSpPr txBox="1"/>
          <p:nvPr/>
        </p:nvSpPr>
        <p:spPr>
          <a:xfrm>
            <a:off x="2850327" y="1724931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622077-612A-4184-B7A4-5BD0CFFB6194}"/>
              </a:ext>
            </a:extLst>
          </p:cNvPr>
          <p:cNvSpPr txBox="1"/>
          <p:nvPr/>
        </p:nvSpPr>
        <p:spPr>
          <a:xfrm>
            <a:off x="2842046" y="3309281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771CD9-2B57-4637-A7E2-92067719EA9F}"/>
              </a:ext>
            </a:extLst>
          </p:cNvPr>
          <p:cNvSpPr txBox="1"/>
          <p:nvPr/>
        </p:nvSpPr>
        <p:spPr>
          <a:xfrm>
            <a:off x="4436162" y="1724931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075858-DAE7-46A7-9D3F-B3CBF78FA3F7}"/>
              </a:ext>
            </a:extLst>
          </p:cNvPr>
          <p:cNvSpPr txBox="1"/>
          <p:nvPr/>
        </p:nvSpPr>
        <p:spPr>
          <a:xfrm>
            <a:off x="4436162" y="3305968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59AD10-B137-4FCD-9440-C96836BD877A}"/>
              </a:ext>
            </a:extLst>
          </p:cNvPr>
          <p:cNvSpPr txBox="1"/>
          <p:nvPr/>
        </p:nvSpPr>
        <p:spPr>
          <a:xfrm>
            <a:off x="4817165" y="1714775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A02D91-A17F-4384-BAD5-ECBDDC283A85}"/>
              </a:ext>
            </a:extLst>
          </p:cNvPr>
          <p:cNvSpPr txBox="1"/>
          <p:nvPr/>
        </p:nvSpPr>
        <p:spPr>
          <a:xfrm>
            <a:off x="4807781" y="3305968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D14808-9A1A-4378-A6D9-0961DC4B95BD}"/>
              </a:ext>
            </a:extLst>
          </p:cNvPr>
          <p:cNvSpPr txBox="1"/>
          <p:nvPr/>
        </p:nvSpPr>
        <p:spPr>
          <a:xfrm>
            <a:off x="6362140" y="2504449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0AC09E-683E-4B13-8D88-657BF39EDB78}"/>
              </a:ext>
            </a:extLst>
          </p:cNvPr>
          <p:cNvSpPr txBox="1"/>
          <p:nvPr/>
        </p:nvSpPr>
        <p:spPr>
          <a:xfrm>
            <a:off x="6856891" y="2504449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831C5F-E9BC-497B-A6C0-68FCD9044E44}"/>
              </a:ext>
            </a:extLst>
          </p:cNvPr>
          <p:cNvSpPr txBox="1"/>
          <p:nvPr/>
        </p:nvSpPr>
        <p:spPr>
          <a:xfrm>
            <a:off x="6837567" y="2905858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2EC888-DD4B-4BDA-80D7-CB93453462BD}"/>
              </a:ext>
            </a:extLst>
          </p:cNvPr>
          <p:cNvSpPr txBox="1"/>
          <p:nvPr/>
        </p:nvSpPr>
        <p:spPr>
          <a:xfrm>
            <a:off x="6371801" y="2892714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17813E-7D5B-44CE-BEDA-5EA8CFF5D15E}"/>
              </a:ext>
            </a:extLst>
          </p:cNvPr>
          <p:cNvSpPr txBox="1"/>
          <p:nvPr/>
        </p:nvSpPr>
        <p:spPr>
          <a:xfrm>
            <a:off x="4814954" y="213069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B9C011-D46F-48EC-9129-B101E6B2827F}"/>
              </a:ext>
            </a:extLst>
          </p:cNvPr>
          <p:cNvSpPr txBox="1"/>
          <p:nvPr/>
        </p:nvSpPr>
        <p:spPr>
          <a:xfrm>
            <a:off x="4814953" y="3722535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A4CCD6-99AD-4C00-84BE-7F836BA7ACBA}"/>
              </a:ext>
            </a:extLst>
          </p:cNvPr>
          <p:cNvSpPr txBox="1"/>
          <p:nvPr/>
        </p:nvSpPr>
        <p:spPr>
          <a:xfrm>
            <a:off x="4348908" y="2119276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727501-3C52-4803-9EA3-7A483B4A3ED1}"/>
              </a:ext>
            </a:extLst>
          </p:cNvPr>
          <p:cNvSpPr txBox="1"/>
          <p:nvPr/>
        </p:nvSpPr>
        <p:spPr>
          <a:xfrm>
            <a:off x="4374871" y="3693543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BDA02D-5A1B-451C-9D48-FBE76C486DD1}"/>
              </a:ext>
            </a:extLst>
          </p:cNvPr>
          <p:cNvSpPr txBox="1"/>
          <p:nvPr/>
        </p:nvSpPr>
        <p:spPr>
          <a:xfrm>
            <a:off x="2786533" y="2133392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CCA548-5434-4488-A79A-9C436534FDE6}"/>
              </a:ext>
            </a:extLst>
          </p:cNvPr>
          <p:cNvSpPr txBox="1"/>
          <p:nvPr/>
        </p:nvSpPr>
        <p:spPr>
          <a:xfrm>
            <a:off x="2308649" y="2104339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C29DBA-E9FD-4174-AE1C-C06BDE23E609}"/>
              </a:ext>
            </a:extLst>
          </p:cNvPr>
          <p:cNvSpPr txBox="1"/>
          <p:nvPr/>
        </p:nvSpPr>
        <p:spPr>
          <a:xfrm>
            <a:off x="2774939" y="3693543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EB6C7C-B85E-456D-821A-70DD769E14B2}"/>
              </a:ext>
            </a:extLst>
          </p:cNvPr>
          <p:cNvSpPr txBox="1"/>
          <p:nvPr/>
        </p:nvSpPr>
        <p:spPr>
          <a:xfrm>
            <a:off x="2285453" y="3680291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D1C511-5DBB-49A4-8AC2-141A89BB142B}"/>
              </a:ext>
            </a:extLst>
          </p:cNvPr>
          <p:cNvSpPr txBox="1"/>
          <p:nvPr/>
        </p:nvSpPr>
        <p:spPr>
          <a:xfrm>
            <a:off x="1965469" y="1219914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A5FFDD-B51D-4CB7-A99E-673DD05EE00A}"/>
              </a:ext>
            </a:extLst>
          </p:cNvPr>
          <p:cNvSpPr txBox="1"/>
          <p:nvPr/>
        </p:nvSpPr>
        <p:spPr>
          <a:xfrm>
            <a:off x="1988665" y="2860239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9F0674-8D81-4887-BB46-52B4871E695E}"/>
              </a:ext>
            </a:extLst>
          </p:cNvPr>
          <p:cNvSpPr txBox="1"/>
          <p:nvPr/>
        </p:nvSpPr>
        <p:spPr>
          <a:xfrm>
            <a:off x="4028924" y="1200856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1995E1-4FBB-4B76-B56D-C8D3A38AE887}"/>
              </a:ext>
            </a:extLst>
          </p:cNvPr>
          <p:cNvSpPr txBox="1"/>
          <p:nvPr/>
        </p:nvSpPr>
        <p:spPr>
          <a:xfrm>
            <a:off x="4032094" y="2860239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9962AF-9929-41B2-B8CA-BA229436506A}"/>
              </a:ext>
            </a:extLst>
          </p:cNvPr>
          <p:cNvSpPr txBox="1"/>
          <p:nvPr/>
        </p:nvSpPr>
        <p:spPr>
          <a:xfrm>
            <a:off x="6052063" y="2077058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380BDC-861A-4A3B-B533-748A54D3E6F7}"/>
              </a:ext>
            </a:extLst>
          </p:cNvPr>
          <p:cNvSpPr txBox="1"/>
          <p:nvPr/>
        </p:nvSpPr>
        <p:spPr>
          <a:xfrm>
            <a:off x="235077" y="4353826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thiểu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12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9245EF-71A2-4376-AC9D-70A608B73715}"/>
              </a:ext>
            </a:extLst>
          </p:cNvPr>
          <p:cNvSpPr txBox="1"/>
          <p:nvPr/>
        </p:nvSpPr>
        <p:spPr>
          <a:xfrm>
            <a:off x="283190" y="5367169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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Có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cách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nào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giảm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thời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gian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không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?</a:t>
            </a:r>
            <a:endParaRPr lang="en-US" sz="2000" b="1" dirty="0">
              <a:solidFill>
                <a:srgbClr val="FF0000"/>
              </a:solidFill>
              <a:latin typeface="Lato" panose="020F0502020204030203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B32628-49DF-44D9-883F-5BA184CE0295}"/>
              </a:ext>
            </a:extLst>
          </p:cNvPr>
          <p:cNvSpPr txBox="1"/>
          <p:nvPr/>
        </p:nvSpPr>
        <p:spPr>
          <a:xfrm>
            <a:off x="235076" y="4843363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muốn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dự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án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Lato" panose="020F0502020204030203"/>
                <a:cs typeface="Times New Roman" panose="02020603050405020304" pitchFamily="18" charset="0"/>
              </a:rPr>
              <a:t>10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ngày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. </a:t>
            </a:r>
            <a:endParaRPr lang="en-US" sz="20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02287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thoả</a:t>
            </a:r>
            <a:r>
              <a:rPr lang="en-US" dirty="0"/>
              <a:t> </a:t>
            </a:r>
            <a:r>
              <a:rPr lang="en-US" dirty="0" err="1"/>
              <a:t>hiệp</a:t>
            </a:r>
            <a:r>
              <a:rPr lang="en-US" dirty="0"/>
              <a:t> chi </a:t>
            </a:r>
            <a:r>
              <a:rPr lang="en-US" dirty="0" err="1"/>
              <a:t>phí</a:t>
            </a:r>
            <a:r>
              <a:rPr lang="en-US" dirty="0"/>
              <a:t> –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577104"/>
            <a:ext cx="8625731" cy="577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4. </a:t>
            </a:r>
            <a:r>
              <a:rPr lang="en-US" sz="2400" b="1" dirty="0" err="1"/>
              <a:t>Phương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–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tham</a:t>
            </a:r>
            <a:r>
              <a:rPr lang="en-US" sz="2400" b="1" dirty="0"/>
              <a:t> </a:t>
            </a:r>
            <a:r>
              <a:rPr lang="en-US" sz="2400" b="1" dirty="0" err="1"/>
              <a:t>số</a:t>
            </a:r>
            <a:endParaRPr lang="en-US" sz="24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380BDC-861A-4A3B-B533-748A54D3E6F7}"/>
              </a:ext>
            </a:extLst>
          </p:cNvPr>
          <p:cNvSpPr txBox="1"/>
          <p:nvPr/>
        </p:nvSpPr>
        <p:spPr>
          <a:xfrm>
            <a:off x="235077" y="1200856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cost-time tradeoff (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thoả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hiệp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9245EF-71A2-4376-AC9D-70A608B73715}"/>
              </a:ext>
            </a:extLst>
          </p:cNvPr>
          <p:cNvSpPr txBox="1"/>
          <p:nvPr/>
        </p:nvSpPr>
        <p:spPr>
          <a:xfrm>
            <a:off x="283189" y="2137255"/>
            <a:ext cx="8577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Lato" panose="020F0502020204030203"/>
              </a:rPr>
              <a:t>Mức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rút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giảm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thời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gian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tối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đa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của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việc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theo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dự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kiến</a:t>
            </a:r>
            <a:r>
              <a:rPr lang="en-US" sz="2000" dirty="0">
                <a:latin typeface="Lato" panose="020F0502020204030203"/>
              </a:rPr>
              <a:t>:</a:t>
            </a:r>
            <a:br>
              <a:rPr lang="en-US" sz="2000" dirty="0">
                <a:latin typeface="Lato" panose="020F0502020204030203"/>
              </a:rPr>
            </a:br>
            <a:r>
              <a:rPr lang="en-US" sz="2000" b="1" dirty="0">
                <a:latin typeface="Lato" panose="020F0502020204030203"/>
              </a:rPr>
              <a:t>M</a:t>
            </a:r>
            <a:r>
              <a:rPr lang="en-US" sz="2000" b="1" baseline="-25000" dirty="0">
                <a:latin typeface="Lato" panose="020F0502020204030203"/>
              </a:rPr>
              <a:t>i</a:t>
            </a:r>
            <a:r>
              <a:rPr lang="en-US" sz="2000" b="1" dirty="0">
                <a:latin typeface="Lato" panose="020F0502020204030203"/>
              </a:rPr>
              <a:t> = </a:t>
            </a:r>
            <a:r>
              <a:rPr lang="en-US" sz="2000" b="1" dirty="0" err="1">
                <a:latin typeface="Lato" panose="020F0502020204030203"/>
              </a:rPr>
              <a:t>t</a:t>
            </a:r>
            <a:r>
              <a:rPr lang="en-US" sz="2000" b="1" baseline="-25000" dirty="0" err="1">
                <a:latin typeface="Lato" panose="020F0502020204030203"/>
              </a:rPr>
              <a:t>i</a:t>
            </a:r>
            <a:r>
              <a:rPr lang="en-US" sz="2000" b="1" dirty="0">
                <a:latin typeface="Lato" panose="020F0502020204030203"/>
              </a:rPr>
              <a:t> – </a:t>
            </a:r>
            <a:r>
              <a:rPr lang="en-US" sz="2000" b="1" dirty="0" err="1">
                <a:latin typeface="Lato" panose="020F0502020204030203"/>
              </a:rPr>
              <a:t>t’</a:t>
            </a:r>
            <a:r>
              <a:rPr lang="en-US" sz="2000" b="1" baseline="-25000" dirty="0" err="1">
                <a:latin typeface="Lato" panose="020F0502020204030203"/>
              </a:rPr>
              <a:t>i</a:t>
            </a:r>
            <a:endParaRPr lang="en-US" sz="2000" b="1" dirty="0">
              <a:latin typeface="Lato" panose="020F0502020204030203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B32628-49DF-44D9-883F-5BA184CE0295}"/>
              </a:ext>
            </a:extLst>
          </p:cNvPr>
          <p:cNvSpPr txBox="1"/>
          <p:nvPr/>
        </p:nvSpPr>
        <p:spPr>
          <a:xfrm>
            <a:off x="235076" y="1690393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vào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: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CB4177-4A37-4ED3-904D-D9F582499BA5}"/>
              </a:ext>
            </a:extLst>
          </p:cNvPr>
          <p:cNvSpPr txBox="1"/>
          <p:nvPr/>
        </p:nvSpPr>
        <p:spPr>
          <a:xfrm>
            <a:off x="283189" y="2896601"/>
            <a:ext cx="8577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/>
              </a:rPr>
              <a:t>Chi </a:t>
            </a:r>
            <a:r>
              <a:rPr lang="en-US" sz="2000" dirty="0" err="1">
                <a:latin typeface="Lato" panose="020F0502020204030203"/>
              </a:rPr>
              <a:t>phí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thoả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hiệp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theo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thời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gian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của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việc</a:t>
            </a:r>
            <a:r>
              <a:rPr lang="en-US" sz="2000" dirty="0">
                <a:latin typeface="Lato" panose="020F0502020204030203"/>
              </a:rPr>
              <a:t> i:</a:t>
            </a:r>
            <a:br>
              <a:rPr lang="en-US" sz="2000" dirty="0">
                <a:latin typeface="Lato" panose="020F0502020204030203"/>
              </a:rPr>
            </a:br>
            <a:r>
              <a:rPr lang="en-US" sz="2000" b="1" dirty="0">
                <a:latin typeface="Lato" panose="020F0502020204030203"/>
              </a:rPr>
              <a:t>K</a:t>
            </a:r>
            <a:r>
              <a:rPr lang="en-US" sz="2000" b="1" baseline="-25000" dirty="0">
                <a:latin typeface="Lato" panose="020F0502020204030203"/>
              </a:rPr>
              <a:t>i</a:t>
            </a:r>
            <a:r>
              <a:rPr lang="en-US" sz="2000" b="1" dirty="0">
                <a:latin typeface="Lato" panose="020F0502020204030203"/>
              </a:rPr>
              <a:t> = (</a:t>
            </a:r>
            <a:r>
              <a:rPr lang="en-US" sz="2000" b="1" dirty="0" err="1">
                <a:latin typeface="Lato" panose="020F0502020204030203"/>
              </a:rPr>
              <a:t>C’</a:t>
            </a:r>
            <a:r>
              <a:rPr lang="en-US" sz="2000" b="1" baseline="-25000" dirty="0" err="1">
                <a:latin typeface="Lato" panose="020F0502020204030203"/>
              </a:rPr>
              <a:t>i</a:t>
            </a:r>
            <a:r>
              <a:rPr lang="en-US" sz="2000" b="1" dirty="0">
                <a:latin typeface="Lato" panose="020F0502020204030203"/>
              </a:rPr>
              <a:t> – C</a:t>
            </a:r>
            <a:r>
              <a:rPr lang="en-US" sz="2000" b="1" baseline="-25000" dirty="0">
                <a:latin typeface="Lato" panose="020F0502020204030203"/>
              </a:rPr>
              <a:t>i</a:t>
            </a:r>
            <a:r>
              <a:rPr lang="en-US" sz="2000" b="1" dirty="0">
                <a:latin typeface="Lato" panose="020F0502020204030203"/>
              </a:rPr>
              <a:t>) / M</a:t>
            </a:r>
            <a:r>
              <a:rPr lang="en-US" sz="2000" b="1" baseline="-25000" dirty="0">
                <a:latin typeface="Lato" panose="020F0502020204030203"/>
              </a:rPr>
              <a:t>i</a:t>
            </a:r>
            <a:r>
              <a:rPr lang="en-US" sz="2000" b="1" dirty="0">
                <a:latin typeface="Lato" panose="020F0502020204030203"/>
              </a:rPr>
              <a:t>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36058D-1875-4613-9C52-C5C32472ACD3}"/>
              </a:ext>
            </a:extLst>
          </p:cNvPr>
          <p:cNvSpPr txBox="1"/>
          <p:nvPr/>
        </p:nvSpPr>
        <p:spPr>
          <a:xfrm>
            <a:off x="235075" y="3642591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ra: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Danh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sách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cần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giảm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gian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.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E8AB44D-9C20-4B8B-9B97-74AED2EE8BD4}"/>
              </a:ext>
            </a:extLst>
          </p:cNvPr>
          <p:cNvSpPr txBox="1"/>
          <p:nvPr/>
        </p:nvSpPr>
        <p:spPr>
          <a:xfrm>
            <a:off x="235075" y="4197174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Chú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ý: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57EC5A8-CBEE-48A5-8364-38E7D1746ACC}"/>
              </a:ext>
            </a:extLst>
          </p:cNvPr>
          <p:cNvSpPr txBox="1"/>
          <p:nvPr/>
        </p:nvSpPr>
        <p:spPr>
          <a:xfrm>
            <a:off x="235075" y="4695359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Quan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tâm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găng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789CC8-ED7C-4186-BC2E-EAAFE117C9F6}"/>
              </a:ext>
            </a:extLst>
          </p:cNvPr>
          <p:cNvSpPr txBox="1"/>
          <p:nvPr/>
        </p:nvSpPr>
        <p:spPr>
          <a:xfrm>
            <a:off x="235075" y="5246002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Quan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tâm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chi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phí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thoả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hiệp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theo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gian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thấp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nhất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443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lục</a:t>
            </a:r>
            <a:endParaRPr lang="en-US" dirty="0"/>
          </a:p>
        </p:txBody>
      </p:sp>
      <p:grpSp>
        <p:nvGrpSpPr>
          <p:cNvPr id="5" name="Google Shape;101;p2">
            <a:extLst>
              <a:ext uri="{FF2B5EF4-FFF2-40B4-BE49-F238E27FC236}">
                <a16:creationId xmlns:a16="http://schemas.microsoft.com/office/drawing/2014/main" id="{FA5F429C-194D-440A-A43A-20A752CA5DE8}"/>
              </a:ext>
            </a:extLst>
          </p:cNvPr>
          <p:cNvGrpSpPr/>
          <p:nvPr/>
        </p:nvGrpSpPr>
        <p:grpSpPr>
          <a:xfrm>
            <a:off x="544986" y="1346638"/>
            <a:ext cx="8054027" cy="4164723"/>
            <a:chOff x="1" y="2159"/>
            <a:chExt cx="8054027" cy="4164723"/>
          </a:xfrm>
        </p:grpSpPr>
        <p:sp>
          <p:nvSpPr>
            <p:cNvPr id="6" name="Google Shape;102;p2">
              <a:extLst>
                <a:ext uri="{FF2B5EF4-FFF2-40B4-BE49-F238E27FC236}">
                  <a16:creationId xmlns:a16="http://schemas.microsoft.com/office/drawing/2014/main" id="{AF6D87E2-B85D-46DA-92D6-29AF9EC8FF2E}"/>
                </a:ext>
              </a:extLst>
            </p:cNvPr>
            <p:cNvSpPr/>
            <p:nvPr/>
          </p:nvSpPr>
          <p:spPr>
            <a:xfrm rot="5400000">
              <a:off x="-139256" y="141416"/>
              <a:ext cx="928374" cy="649861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3;p2">
              <a:extLst>
                <a:ext uri="{FF2B5EF4-FFF2-40B4-BE49-F238E27FC236}">
                  <a16:creationId xmlns:a16="http://schemas.microsoft.com/office/drawing/2014/main" id="{7F954B1A-8742-4D32-ABAB-AE5D37BF434E}"/>
                </a:ext>
              </a:extLst>
            </p:cNvPr>
            <p:cNvSpPr txBox="1"/>
            <p:nvPr/>
          </p:nvSpPr>
          <p:spPr>
            <a:xfrm>
              <a:off x="1" y="327091"/>
              <a:ext cx="649861" cy="278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8" name="Google Shape;104;p2">
              <a:extLst>
                <a:ext uri="{FF2B5EF4-FFF2-40B4-BE49-F238E27FC236}">
                  <a16:creationId xmlns:a16="http://schemas.microsoft.com/office/drawing/2014/main" id="{8C024F42-4533-4347-AD8F-EA567B746C30}"/>
                </a:ext>
              </a:extLst>
            </p:cNvPr>
            <p:cNvSpPr/>
            <p:nvPr/>
          </p:nvSpPr>
          <p:spPr>
            <a:xfrm rot="5400000">
              <a:off x="4050064" y="-3398042"/>
              <a:ext cx="603760" cy="7404166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5;p2">
              <a:extLst>
                <a:ext uri="{FF2B5EF4-FFF2-40B4-BE49-F238E27FC236}">
                  <a16:creationId xmlns:a16="http://schemas.microsoft.com/office/drawing/2014/main" id="{3911E04A-E643-4220-963E-D3CF868E121B}"/>
                </a:ext>
              </a:extLst>
            </p:cNvPr>
            <p:cNvSpPr txBox="1"/>
            <p:nvPr/>
          </p:nvSpPr>
          <p:spPr>
            <a:xfrm>
              <a:off x="649862" y="31633"/>
              <a:ext cx="7374693" cy="544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9125" tIns="17775" rIns="17775" bIns="17775" anchor="ctr" anchorCtr="0">
              <a:noAutofit/>
            </a:bodyPr>
            <a:lstStyle/>
            <a:p>
              <a:pPr marL="285750" marR="0" lvl="1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 dirty="0" err="1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Giới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 </a:t>
              </a:r>
              <a:r>
                <a:rPr lang="en-US" sz="2800" b="0" i="0" u="none" strike="noStrike" cap="none" dirty="0" err="1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thiệu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 </a:t>
              </a:r>
              <a:r>
                <a:rPr lang="en-US" sz="2800" b="0" i="0" u="none" strike="noStrike" cap="none" dirty="0" err="1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đề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 </a:t>
              </a:r>
              <a:r>
                <a:rPr lang="en-US" sz="2800" b="0" i="0" u="none" strike="noStrike" cap="none" dirty="0" err="1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tài</a:t>
              </a:r>
              <a:endParaRPr dirty="0">
                <a:latin typeface="Lato" panose="020F0502020204030203"/>
              </a:endParaRPr>
            </a:p>
          </p:txBody>
        </p:sp>
        <p:sp>
          <p:nvSpPr>
            <p:cNvPr id="10" name="Google Shape;106;p2">
              <a:extLst>
                <a:ext uri="{FF2B5EF4-FFF2-40B4-BE49-F238E27FC236}">
                  <a16:creationId xmlns:a16="http://schemas.microsoft.com/office/drawing/2014/main" id="{1D8AEE8C-E4FB-4BCE-B694-357E72AF46CB}"/>
                </a:ext>
              </a:extLst>
            </p:cNvPr>
            <p:cNvSpPr/>
            <p:nvPr/>
          </p:nvSpPr>
          <p:spPr>
            <a:xfrm rot="5400000">
              <a:off x="-139256" y="950503"/>
              <a:ext cx="928374" cy="649861"/>
            </a:xfrm>
            <a:prstGeom prst="chevron">
              <a:avLst>
                <a:gd name="adj" fmla="val 50000"/>
              </a:avLst>
            </a:prstGeom>
            <a:solidFill>
              <a:srgbClr val="D77850"/>
            </a:solidFill>
            <a:ln w="12700" cap="flat" cmpd="sng">
              <a:solidFill>
                <a:srgbClr val="D778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7;p2">
              <a:extLst>
                <a:ext uri="{FF2B5EF4-FFF2-40B4-BE49-F238E27FC236}">
                  <a16:creationId xmlns:a16="http://schemas.microsoft.com/office/drawing/2014/main" id="{8B16FFAE-E759-45DD-AF38-E2BC1559476B}"/>
                </a:ext>
              </a:extLst>
            </p:cNvPr>
            <p:cNvSpPr txBox="1"/>
            <p:nvPr/>
          </p:nvSpPr>
          <p:spPr>
            <a:xfrm>
              <a:off x="1" y="1136178"/>
              <a:ext cx="649861" cy="278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12" name="Google Shape;108;p2">
              <a:extLst>
                <a:ext uri="{FF2B5EF4-FFF2-40B4-BE49-F238E27FC236}">
                  <a16:creationId xmlns:a16="http://schemas.microsoft.com/office/drawing/2014/main" id="{822648DD-2C3F-4AE3-9311-6C4176270148}"/>
                </a:ext>
              </a:extLst>
            </p:cNvPr>
            <p:cNvSpPr/>
            <p:nvPr/>
          </p:nvSpPr>
          <p:spPr>
            <a:xfrm rot="5400000">
              <a:off x="4050223" y="-2589113"/>
              <a:ext cx="603443" cy="7404166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D778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9;p2">
              <a:extLst>
                <a:ext uri="{FF2B5EF4-FFF2-40B4-BE49-F238E27FC236}">
                  <a16:creationId xmlns:a16="http://schemas.microsoft.com/office/drawing/2014/main" id="{99F114CC-293C-4713-8B26-2D286025B4FF}"/>
                </a:ext>
              </a:extLst>
            </p:cNvPr>
            <p:cNvSpPr txBox="1"/>
            <p:nvPr/>
          </p:nvSpPr>
          <p:spPr>
            <a:xfrm>
              <a:off x="649862" y="840706"/>
              <a:ext cx="7374708" cy="544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9125" tIns="17775" rIns="17775" bIns="17775" anchor="ctr" anchorCtr="0">
              <a:noAutofit/>
            </a:bodyPr>
            <a:lstStyle/>
            <a:p>
              <a:pPr marL="285750" marR="0" lvl="1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 dirty="0" err="1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Công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 </a:t>
              </a:r>
              <a:r>
                <a:rPr lang="en-US" sz="2800" b="0" i="0" u="none" strike="noStrike" cap="none" dirty="0" err="1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nghệ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 </a:t>
              </a:r>
              <a:r>
                <a:rPr lang="en-US" sz="2800" b="0" i="0" u="none" strike="noStrike" cap="none" dirty="0" err="1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sử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 </a:t>
              </a:r>
              <a:r>
                <a:rPr lang="en-US" sz="2800" b="0" i="0" u="none" strike="noStrike" cap="none" dirty="0" err="1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dụng</a:t>
              </a:r>
              <a:endParaRPr dirty="0">
                <a:latin typeface="Lato" panose="020F0502020204030203"/>
              </a:endParaRPr>
            </a:p>
          </p:txBody>
        </p:sp>
        <p:sp>
          <p:nvSpPr>
            <p:cNvPr id="14" name="Google Shape;110;p2">
              <a:extLst>
                <a:ext uri="{FF2B5EF4-FFF2-40B4-BE49-F238E27FC236}">
                  <a16:creationId xmlns:a16="http://schemas.microsoft.com/office/drawing/2014/main" id="{392FA5B5-9640-4693-90AF-D4B4DD27F561}"/>
                </a:ext>
              </a:extLst>
            </p:cNvPr>
            <p:cNvSpPr/>
            <p:nvPr/>
          </p:nvSpPr>
          <p:spPr>
            <a:xfrm rot="5400000">
              <a:off x="-139256" y="1759591"/>
              <a:ext cx="928374" cy="649861"/>
            </a:xfrm>
            <a:prstGeom prst="chevron">
              <a:avLst>
                <a:gd name="adj" fmla="val 50000"/>
              </a:avLst>
            </a:prstGeom>
            <a:solidFill>
              <a:srgbClr val="C47F6E"/>
            </a:solidFill>
            <a:ln w="12700" cap="flat" cmpd="sng">
              <a:solidFill>
                <a:srgbClr val="C47F6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1;p2">
              <a:extLst>
                <a:ext uri="{FF2B5EF4-FFF2-40B4-BE49-F238E27FC236}">
                  <a16:creationId xmlns:a16="http://schemas.microsoft.com/office/drawing/2014/main" id="{E62C0AD7-91E7-4CDF-99A5-04F895C2E357}"/>
                </a:ext>
              </a:extLst>
            </p:cNvPr>
            <p:cNvSpPr txBox="1"/>
            <p:nvPr/>
          </p:nvSpPr>
          <p:spPr>
            <a:xfrm>
              <a:off x="1" y="1945266"/>
              <a:ext cx="649861" cy="278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16" name="Google Shape;112;p2">
              <a:extLst>
                <a:ext uri="{FF2B5EF4-FFF2-40B4-BE49-F238E27FC236}">
                  <a16:creationId xmlns:a16="http://schemas.microsoft.com/office/drawing/2014/main" id="{D616B161-3DE6-4BCC-9D39-30E0AA328188}"/>
                </a:ext>
              </a:extLst>
            </p:cNvPr>
            <p:cNvSpPr/>
            <p:nvPr/>
          </p:nvSpPr>
          <p:spPr>
            <a:xfrm rot="5400000">
              <a:off x="4050223" y="-1780026"/>
              <a:ext cx="603443" cy="7404166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C47F6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3;p2">
              <a:extLst>
                <a:ext uri="{FF2B5EF4-FFF2-40B4-BE49-F238E27FC236}">
                  <a16:creationId xmlns:a16="http://schemas.microsoft.com/office/drawing/2014/main" id="{E8279D16-F083-411A-89B9-D2A05166E908}"/>
                </a:ext>
              </a:extLst>
            </p:cNvPr>
            <p:cNvSpPr txBox="1"/>
            <p:nvPr/>
          </p:nvSpPr>
          <p:spPr>
            <a:xfrm>
              <a:off x="649862" y="1649793"/>
              <a:ext cx="7374708" cy="544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9125" tIns="17775" rIns="17775" bIns="17775" anchor="ctr" anchorCtr="0">
              <a:noAutofit/>
            </a:bodyPr>
            <a:lstStyle/>
            <a:p>
              <a:pPr marL="285750" marR="0" lvl="1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Thiết kế và xây dựng</a:t>
              </a:r>
              <a:endParaRPr>
                <a:latin typeface="Lato" panose="020F0502020204030203"/>
              </a:endParaRPr>
            </a:p>
          </p:txBody>
        </p:sp>
        <p:sp>
          <p:nvSpPr>
            <p:cNvPr id="18" name="Google Shape;114;p2">
              <a:extLst>
                <a:ext uri="{FF2B5EF4-FFF2-40B4-BE49-F238E27FC236}">
                  <a16:creationId xmlns:a16="http://schemas.microsoft.com/office/drawing/2014/main" id="{567687AA-7AD5-4725-AA9E-03C2924AB4CD}"/>
                </a:ext>
              </a:extLst>
            </p:cNvPr>
            <p:cNvSpPr/>
            <p:nvPr/>
          </p:nvSpPr>
          <p:spPr>
            <a:xfrm rot="5400000">
              <a:off x="-139256" y="2568678"/>
              <a:ext cx="928374" cy="649861"/>
            </a:xfrm>
            <a:prstGeom prst="chevron">
              <a:avLst>
                <a:gd name="adj" fmla="val 50000"/>
              </a:avLst>
            </a:prstGeom>
            <a:solidFill>
              <a:srgbClr val="B38E8A"/>
            </a:solidFill>
            <a:ln w="12700" cap="flat" cmpd="sng">
              <a:solidFill>
                <a:srgbClr val="B38E8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;p2">
              <a:extLst>
                <a:ext uri="{FF2B5EF4-FFF2-40B4-BE49-F238E27FC236}">
                  <a16:creationId xmlns:a16="http://schemas.microsoft.com/office/drawing/2014/main" id="{338915FA-34A0-49C4-ABA9-8B3B57E58142}"/>
                </a:ext>
              </a:extLst>
            </p:cNvPr>
            <p:cNvSpPr txBox="1"/>
            <p:nvPr/>
          </p:nvSpPr>
          <p:spPr>
            <a:xfrm>
              <a:off x="1" y="2754353"/>
              <a:ext cx="649861" cy="278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20" name="Google Shape;116;p2">
              <a:extLst>
                <a:ext uri="{FF2B5EF4-FFF2-40B4-BE49-F238E27FC236}">
                  <a16:creationId xmlns:a16="http://schemas.microsoft.com/office/drawing/2014/main" id="{C28AB8EF-240F-436F-A8C9-DB62F6368947}"/>
                </a:ext>
              </a:extLst>
            </p:cNvPr>
            <p:cNvSpPr/>
            <p:nvPr/>
          </p:nvSpPr>
          <p:spPr>
            <a:xfrm rot="5400000">
              <a:off x="4050223" y="-970939"/>
              <a:ext cx="603443" cy="7404166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B38E8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7;p2">
              <a:extLst>
                <a:ext uri="{FF2B5EF4-FFF2-40B4-BE49-F238E27FC236}">
                  <a16:creationId xmlns:a16="http://schemas.microsoft.com/office/drawing/2014/main" id="{07612CE7-7609-4A8A-9222-06FF9BA3D6D2}"/>
                </a:ext>
              </a:extLst>
            </p:cNvPr>
            <p:cNvSpPr txBox="1"/>
            <p:nvPr/>
          </p:nvSpPr>
          <p:spPr>
            <a:xfrm>
              <a:off x="649862" y="2458880"/>
              <a:ext cx="7374708" cy="544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9125" tIns="17775" rIns="17775" bIns="17775" anchor="ctr" anchorCtr="0">
              <a:noAutofit/>
            </a:bodyPr>
            <a:lstStyle/>
            <a:p>
              <a:pPr marL="285750" marR="0" lvl="1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 dirty="0" err="1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Đóng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 </a:t>
              </a:r>
              <a:r>
                <a:rPr lang="en-US" sz="2800" b="0" i="0" u="none" strike="noStrike" cap="none" dirty="0" err="1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góp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 </a:t>
              </a:r>
              <a:r>
                <a:rPr lang="en-US" sz="2800" b="0" i="0" u="none" strike="noStrike" cap="none" dirty="0" err="1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nổi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 </a:t>
              </a:r>
              <a:r>
                <a:rPr lang="en-US" sz="2800" b="0" i="0" u="none" strike="noStrike" cap="none" dirty="0" err="1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bật</a:t>
              </a:r>
              <a:endParaRPr dirty="0">
                <a:latin typeface="Lato" panose="020F0502020204030203"/>
              </a:endParaRPr>
            </a:p>
          </p:txBody>
        </p:sp>
        <p:sp>
          <p:nvSpPr>
            <p:cNvPr id="22" name="Google Shape;118;p2">
              <a:extLst>
                <a:ext uri="{FF2B5EF4-FFF2-40B4-BE49-F238E27FC236}">
                  <a16:creationId xmlns:a16="http://schemas.microsoft.com/office/drawing/2014/main" id="{588FFA75-AC9D-44F1-B43F-817D2630A217}"/>
                </a:ext>
              </a:extLst>
            </p:cNvPr>
            <p:cNvSpPr/>
            <p:nvPr/>
          </p:nvSpPr>
          <p:spPr>
            <a:xfrm rot="5400000">
              <a:off x="-139256" y="3377765"/>
              <a:ext cx="928374" cy="649861"/>
            </a:xfrm>
            <a:prstGeom prst="chevron">
              <a:avLst>
                <a:gd name="adj" fmla="val 50000"/>
              </a:avLst>
            </a:prstGeom>
            <a:solidFill>
              <a:srgbClr val="A4A4A4"/>
            </a:solidFill>
            <a:ln w="12700" cap="flat" cmpd="sng">
              <a:solidFill>
                <a:srgbClr val="A4A4A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9;p2">
              <a:extLst>
                <a:ext uri="{FF2B5EF4-FFF2-40B4-BE49-F238E27FC236}">
                  <a16:creationId xmlns:a16="http://schemas.microsoft.com/office/drawing/2014/main" id="{8F9769E7-668C-4378-8A48-983556801B6E}"/>
                </a:ext>
              </a:extLst>
            </p:cNvPr>
            <p:cNvSpPr txBox="1"/>
            <p:nvPr/>
          </p:nvSpPr>
          <p:spPr>
            <a:xfrm>
              <a:off x="1" y="3563440"/>
              <a:ext cx="649861" cy="278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  <p:sp>
          <p:nvSpPr>
            <p:cNvPr id="24" name="Google Shape;120;p2">
              <a:extLst>
                <a:ext uri="{FF2B5EF4-FFF2-40B4-BE49-F238E27FC236}">
                  <a16:creationId xmlns:a16="http://schemas.microsoft.com/office/drawing/2014/main" id="{D3EF808F-1FD0-4838-9450-CA1DC378B6E5}"/>
                </a:ext>
              </a:extLst>
            </p:cNvPr>
            <p:cNvSpPr/>
            <p:nvPr/>
          </p:nvSpPr>
          <p:spPr>
            <a:xfrm rot="5400000">
              <a:off x="4050223" y="-161851"/>
              <a:ext cx="603443" cy="7404166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A4A4A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1;p2">
              <a:extLst>
                <a:ext uri="{FF2B5EF4-FFF2-40B4-BE49-F238E27FC236}">
                  <a16:creationId xmlns:a16="http://schemas.microsoft.com/office/drawing/2014/main" id="{5416FAD9-BB08-41CA-AD7E-5275EBFDF5DD}"/>
                </a:ext>
              </a:extLst>
            </p:cNvPr>
            <p:cNvSpPr txBox="1"/>
            <p:nvPr/>
          </p:nvSpPr>
          <p:spPr>
            <a:xfrm>
              <a:off x="649862" y="3267968"/>
              <a:ext cx="7374708" cy="544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9125" tIns="17775" rIns="17775" bIns="17775" anchor="ctr" anchorCtr="0">
              <a:noAutofit/>
            </a:bodyPr>
            <a:lstStyle/>
            <a:p>
              <a:pPr marL="285750" marR="0" lvl="1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Kết luận và hướng phát triển</a:t>
              </a:r>
              <a:endParaRPr>
                <a:latin typeface="Lato" panose="020F0502020204030203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thoả</a:t>
            </a:r>
            <a:r>
              <a:rPr lang="en-US" dirty="0"/>
              <a:t> </a:t>
            </a:r>
            <a:r>
              <a:rPr lang="en-US" dirty="0" err="1"/>
              <a:t>hiệp</a:t>
            </a:r>
            <a:r>
              <a:rPr lang="en-US" dirty="0"/>
              <a:t> chi </a:t>
            </a:r>
            <a:r>
              <a:rPr lang="en-US" dirty="0" err="1"/>
              <a:t>phí</a:t>
            </a:r>
            <a:r>
              <a:rPr lang="en-US" dirty="0"/>
              <a:t> –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577104"/>
            <a:ext cx="8325827" cy="577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4. </a:t>
            </a:r>
            <a:r>
              <a:rPr lang="en-US" sz="2400" b="1" dirty="0" err="1"/>
              <a:t>Phương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–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bước</a:t>
            </a:r>
            <a:r>
              <a:rPr lang="en-US" sz="2400" b="1" dirty="0"/>
              <a:t> </a:t>
            </a:r>
            <a:r>
              <a:rPr lang="en-US" sz="2400" b="1" dirty="0" err="1"/>
              <a:t>thực</a:t>
            </a:r>
            <a:r>
              <a:rPr lang="en-US" sz="2400" b="1" dirty="0"/>
              <a:t> </a:t>
            </a:r>
            <a:r>
              <a:rPr lang="en-US" sz="2400" b="1" dirty="0" err="1"/>
              <a:t>hiện</a:t>
            </a:r>
            <a:r>
              <a:rPr lang="en-US" sz="2400" b="1" dirty="0"/>
              <a:t> (p1)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380BDC-861A-4A3B-B533-748A54D3E6F7}"/>
              </a:ext>
            </a:extLst>
          </p:cNvPr>
          <p:cNvSpPr txBox="1"/>
          <p:nvPr/>
        </p:nvSpPr>
        <p:spPr>
          <a:xfrm>
            <a:off x="235077" y="1200856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Đường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găng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A-B-E.</a:t>
            </a:r>
            <a:endParaRPr lang="en-US" sz="2000" dirty="0">
              <a:latin typeface="Lato" panose="020F0502020204030203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896B3F-024B-446C-91D8-BE15D58E8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583868"/>
              </p:ext>
            </p:extLst>
          </p:nvPr>
        </p:nvGraphicFramePr>
        <p:xfrm>
          <a:off x="235077" y="1671394"/>
          <a:ext cx="8579007" cy="200745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80245">
                  <a:extLst>
                    <a:ext uri="{9D8B030D-6E8A-4147-A177-3AD203B41FA5}">
                      <a16:colId xmlns:a16="http://schemas.microsoft.com/office/drawing/2014/main" val="689926471"/>
                    </a:ext>
                  </a:extLst>
                </a:gridCol>
                <a:gridCol w="1580245">
                  <a:extLst>
                    <a:ext uri="{9D8B030D-6E8A-4147-A177-3AD203B41FA5}">
                      <a16:colId xmlns:a16="http://schemas.microsoft.com/office/drawing/2014/main" val="3641966961"/>
                    </a:ext>
                  </a:extLst>
                </a:gridCol>
                <a:gridCol w="1453453">
                  <a:extLst>
                    <a:ext uri="{9D8B030D-6E8A-4147-A177-3AD203B41FA5}">
                      <a16:colId xmlns:a16="http://schemas.microsoft.com/office/drawing/2014/main" val="749319677"/>
                    </a:ext>
                  </a:extLst>
                </a:gridCol>
                <a:gridCol w="1453453">
                  <a:extLst>
                    <a:ext uri="{9D8B030D-6E8A-4147-A177-3AD203B41FA5}">
                      <a16:colId xmlns:a16="http://schemas.microsoft.com/office/drawing/2014/main" val="1110806026"/>
                    </a:ext>
                  </a:extLst>
                </a:gridCol>
                <a:gridCol w="1189613">
                  <a:extLst>
                    <a:ext uri="{9D8B030D-6E8A-4147-A177-3AD203B41FA5}">
                      <a16:colId xmlns:a16="http://schemas.microsoft.com/office/drawing/2014/main" val="1699482102"/>
                    </a:ext>
                  </a:extLst>
                </a:gridCol>
                <a:gridCol w="660999">
                  <a:extLst>
                    <a:ext uri="{9D8B030D-6E8A-4147-A177-3AD203B41FA5}">
                      <a16:colId xmlns:a16="http://schemas.microsoft.com/office/drawing/2014/main" val="3490559555"/>
                    </a:ext>
                  </a:extLst>
                </a:gridCol>
                <a:gridCol w="660999">
                  <a:extLst>
                    <a:ext uri="{9D8B030D-6E8A-4147-A177-3AD203B41FA5}">
                      <a16:colId xmlns:a16="http://schemas.microsoft.com/office/drawing/2014/main" val="3852453049"/>
                    </a:ext>
                  </a:extLst>
                </a:gridCol>
              </a:tblGrid>
              <a:tr h="26670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việc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243" marR="142243" marT="71121" marB="71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 err="1">
                          <a:effectLst/>
                        </a:rPr>
                        <a:t>Thời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gian</a:t>
                      </a:r>
                      <a:r>
                        <a:rPr lang="en-US" sz="1700" dirty="0">
                          <a:effectLst/>
                        </a:rPr>
                        <a:t> (</a:t>
                      </a:r>
                      <a:r>
                        <a:rPr lang="en-US" sz="1700" dirty="0" err="1">
                          <a:effectLst/>
                        </a:rPr>
                        <a:t>ngày</a:t>
                      </a:r>
                      <a:r>
                        <a:rPr lang="en-US" sz="1700" dirty="0">
                          <a:effectLst/>
                        </a:rPr>
                        <a:t>)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243" marR="142243" marT="71121" marB="711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 err="1">
                          <a:effectLst/>
                        </a:rPr>
                        <a:t>Tổng</a:t>
                      </a:r>
                      <a:r>
                        <a:rPr lang="en-US" sz="1700" dirty="0">
                          <a:effectLst/>
                        </a:rPr>
                        <a:t> chi </a:t>
                      </a:r>
                      <a:r>
                        <a:rPr lang="en-US" sz="1700" dirty="0" err="1">
                          <a:effectLst/>
                        </a:rPr>
                        <a:t>phí</a:t>
                      </a:r>
                      <a:r>
                        <a:rPr lang="en-US" sz="1700" dirty="0">
                          <a:effectLst/>
                        </a:rPr>
                        <a:t> ($)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243" marR="142243" marT="71121" marB="711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</a:rPr>
                        <a:t>M</a:t>
                      </a:r>
                      <a:r>
                        <a:rPr lang="en-US" sz="1700" baseline="-25000" dirty="0">
                          <a:effectLst/>
                        </a:rPr>
                        <a:t>i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</a:rPr>
                        <a:t>K</a:t>
                      </a:r>
                      <a:r>
                        <a:rPr lang="en-US" sz="1700" baseline="-25000" dirty="0">
                          <a:effectLst/>
                        </a:rPr>
                        <a:t>i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791583"/>
                  </a:ext>
                </a:extLst>
              </a:tr>
              <a:tr h="2667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Bình thường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Thoả hiệp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Bình thường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Thoả hiệp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 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</a:rPr>
                        <a:t> 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215999"/>
                  </a:ext>
                </a:extLst>
              </a:tr>
              <a:tr h="2667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FF0000"/>
                          </a:solidFill>
                          <a:effectLst/>
                        </a:rPr>
                        <a:t>A</a:t>
                      </a:r>
                      <a:endParaRPr lang="en-US" sz="17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FF0000"/>
                          </a:solidFill>
                          <a:effectLst/>
                        </a:rPr>
                        <a:t>7</a:t>
                      </a:r>
                      <a:endParaRPr lang="en-US" sz="17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17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FF0000"/>
                          </a:solidFill>
                          <a:effectLst/>
                        </a:rPr>
                        <a:t>500</a:t>
                      </a:r>
                      <a:endParaRPr lang="en-US" sz="17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FF0000"/>
                          </a:solidFill>
                          <a:effectLst/>
                        </a:rPr>
                        <a:t>800</a:t>
                      </a:r>
                      <a:endParaRPr lang="en-US" sz="17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en-US" sz="17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100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591636"/>
                  </a:ext>
                </a:extLst>
              </a:tr>
              <a:tr h="2667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B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3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2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200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350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1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00B050"/>
                          </a:solidFill>
                          <a:effectLst/>
                        </a:rPr>
                        <a:t>150</a:t>
                      </a:r>
                      <a:endParaRPr lang="en-US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796908"/>
                  </a:ext>
                </a:extLst>
              </a:tr>
              <a:tr h="2667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C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6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4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500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900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2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200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582062"/>
                  </a:ext>
                </a:extLst>
              </a:tr>
              <a:tr h="2667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D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3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1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200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500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2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150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895258"/>
                  </a:ext>
                </a:extLst>
              </a:tr>
              <a:tr h="2667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E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2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1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300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550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1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00B050"/>
                          </a:solidFill>
                          <a:effectLst/>
                        </a:rPr>
                        <a:t>250</a:t>
                      </a:r>
                      <a:endParaRPr lang="en-US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86731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C62CD56-AD01-430D-A5C5-123A47C9FCF6}"/>
              </a:ext>
            </a:extLst>
          </p:cNvPr>
          <p:cNvSpPr txBox="1"/>
          <p:nvPr/>
        </p:nvSpPr>
        <p:spPr>
          <a:xfrm>
            <a:off x="235076" y="3749280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Bước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1: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Rút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ngắn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A (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giảm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2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ngày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tăng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200$)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F3610-5688-40BE-8298-B058E42BA207}"/>
              </a:ext>
            </a:extLst>
          </p:cNvPr>
          <p:cNvSpPr txBox="1"/>
          <p:nvPr/>
        </p:nvSpPr>
        <p:spPr>
          <a:xfrm>
            <a:off x="235075" y="4290055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Bước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2: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lại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CPM.</a:t>
            </a:r>
            <a:endParaRPr lang="en-US" sz="20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245715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thoả</a:t>
            </a:r>
            <a:r>
              <a:rPr lang="en-US" dirty="0"/>
              <a:t> </a:t>
            </a:r>
            <a:r>
              <a:rPr lang="en-US" dirty="0" err="1"/>
              <a:t>hiệp</a:t>
            </a:r>
            <a:r>
              <a:rPr lang="en-US" dirty="0"/>
              <a:t> chi </a:t>
            </a:r>
            <a:r>
              <a:rPr lang="en-US" dirty="0" err="1"/>
              <a:t>phí</a:t>
            </a:r>
            <a:r>
              <a:rPr lang="en-US" dirty="0"/>
              <a:t> –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577104"/>
            <a:ext cx="8325827" cy="577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4. </a:t>
            </a:r>
            <a:r>
              <a:rPr lang="en-US" sz="2400" b="1" dirty="0" err="1"/>
              <a:t>Phương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–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bước</a:t>
            </a:r>
            <a:r>
              <a:rPr lang="en-US" sz="2400" b="1" dirty="0"/>
              <a:t> </a:t>
            </a:r>
            <a:r>
              <a:rPr lang="en-US" sz="2400" b="1" dirty="0" err="1"/>
              <a:t>thực</a:t>
            </a:r>
            <a:r>
              <a:rPr lang="en-US" sz="2400" b="1" dirty="0"/>
              <a:t> </a:t>
            </a:r>
            <a:r>
              <a:rPr lang="en-US" sz="2400" b="1" dirty="0" err="1"/>
              <a:t>hiện</a:t>
            </a:r>
            <a:r>
              <a:rPr lang="en-US" sz="2400" b="1" dirty="0"/>
              <a:t> (p2)</a:t>
            </a:r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9880395B-CE55-4DB9-ABC5-52847D52C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302184"/>
              </p:ext>
            </p:extLst>
          </p:nvPr>
        </p:nvGraphicFramePr>
        <p:xfrm>
          <a:off x="1954850" y="1892596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Lato" panose="020F0502020204030203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453740D-B2C3-41EE-9842-D4B46A024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439426"/>
              </p:ext>
            </p:extLst>
          </p:nvPr>
        </p:nvGraphicFramePr>
        <p:xfrm>
          <a:off x="4002305" y="1892596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A53B818-6B60-47DF-BDEA-C5D9C13BA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181353"/>
              </p:ext>
            </p:extLst>
          </p:nvPr>
        </p:nvGraphicFramePr>
        <p:xfrm>
          <a:off x="1954850" y="3477556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19" name="Table 17">
            <a:extLst>
              <a:ext uri="{FF2B5EF4-FFF2-40B4-BE49-F238E27FC236}">
                <a16:creationId xmlns:a16="http://schemas.microsoft.com/office/drawing/2014/main" id="{9887BA4A-27FA-4E36-A368-3FB0D9191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671299"/>
              </p:ext>
            </p:extLst>
          </p:nvPr>
        </p:nvGraphicFramePr>
        <p:xfrm>
          <a:off x="4002305" y="3477556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20" name="Table 17">
            <a:extLst>
              <a:ext uri="{FF2B5EF4-FFF2-40B4-BE49-F238E27FC236}">
                <a16:creationId xmlns:a16="http://schemas.microsoft.com/office/drawing/2014/main" id="{1F9021BF-DC2C-44FC-B4C9-625EE1C2C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403863"/>
              </p:ext>
            </p:extLst>
          </p:nvPr>
        </p:nvGraphicFramePr>
        <p:xfrm>
          <a:off x="6033198" y="2685076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D6A7E9-E7FE-4E35-853B-ADD8ED369963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3452346" y="2288836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5746A9-1A20-42E0-B1DC-79F0A3B7301F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452346" y="3873796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929963-5C6B-4431-934E-0ADE72B49B88}"/>
              </a:ext>
            </a:extLst>
          </p:cNvPr>
          <p:cNvCxnSpPr>
            <a:cxnSpLocks/>
          </p:cNvCxnSpPr>
          <p:nvPr/>
        </p:nvCxnSpPr>
        <p:spPr>
          <a:xfrm>
            <a:off x="5499801" y="2256368"/>
            <a:ext cx="533397" cy="631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A1595B0-062B-4C7F-9743-77DA192779D6}"/>
              </a:ext>
            </a:extLst>
          </p:cNvPr>
          <p:cNvCxnSpPr>
            <a:cxnSpLocks/>
          </p:cNvCxnSpPr>
          <p:nvPr/>
        </p:nvCxnSpPr>
        <p:spPr>
          <a:xfrm flipV="1">
            <a:off x="5499801" y="3251421"/>
            <a:ext cx="533397" cy="61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29B2777-0814-4463-8AF1-5A2490D6A3B8}"/>
              </a:ext>
            </a:extLst>
          </p:cNvPr>
          <p:cNvSpPr/>
          <p:nvPr/>
        </p:nvSpPr>
        <p:spPr>
          <a:xfrm>
            <a:off x="414130" y="2798143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E3B5AD-80C4-4FF1-979A-F5AB3E542DEF}"/>
              </a:ext>
            </a:extLst>
          </p:cNvPr>
          <p:cNvSpPr/>
          <p:nvPr/>
        </p:nvSpPr>
        <p:spPr>
          <a:xfrm>
            <a:off x="8076248" y="2798143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Finish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FF75DF0-9624-4E6E-A42B-5EC3DE35DE7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1246805" y="2288836"/>
            <a:ext cx="708045" cy="786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425BFF-0AC6-4564-97B1-9C9A760F447B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246805" y="3075352"/>
            <a:ext cx="708045" cy="798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81EF0D-F9A2-4776-A572-C6C030C95360}"/>
              </a:ext>
            </a:extLst>
          </p:cNvPr>
          <p:cNvCxnSpPr>
            <a:cxnSpLocks/>
          </p:cNvCxnSpPr>
          <p:nvPr/>
        </p:nvCxnSpPr>
        <p:spPr>
          <a:xfrm>
            <a:off x="7530694" y="3082641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CFA0B0D-04E6-4A3B-9D37-7C7EDBE9EA4A}"/>
              </a:ext>
            </a:extLst>
          </p:cNvPr>
          <p:cNvSpPr txBox="1"/>
          <p:nvPr/>
        </p:nvSpPr>
        <p:spPr>
          <a:xfrm>
            <a:off x="2567760" y="1874321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6A03C9-1908-4838-B072-7B009A143957}"/>
              </a:ext>
            </a:extLst>
          </p:cNvPr>
          <p:cNvSpPr txBox="1"/>
          <p:nvPr/>
        </p:nvSpPr>
        <p:spPr>
          <a:xfrm>
            <a:off x="2525797" y="3469205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D61738-E0B5-4B8E-9D79-7A1EF0668C52}"/>
              </a:ext>
            </a:extLst>
          </p:cNvPr>
          <p:cNvSpPr txBox="1"/>
          <p:nvPr/>
        </p:nvSpPr>
        <p:spPr>
          <a:xfrm>
            <a:off x="3029380" y="1883375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4E64B3-222A-403C-B215-1B2048E74D3F}"/>
              </a:ext>
            </a:extLst>
          </p:cNvPr>
          <p:cNvSpPr txBox="1"/>
          <p:nvPr/>
        </p:nvSpPr>
        <p:spPr>
          <a:xfrm>
            <a:off x="3021099" y="3467725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32F976-B2DD-4F22-8FAB-1E951F091D62}"/>
              </a:ext>
            </a:extLst>
          </p:cNvPr>
          <p:cNvSpPr txBox="1"/>
          <p:nvPr/>
        </p:nvSpPr>
        <p:spPr>
          <a:xfrm>
            <a:off x="4615215" y="1883375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1CCC55-D253-47C6-B0AB-41E1227FD530}"/>
              </a:ext>
            </a:extLst>
          </p:cNvPr>
          <p:cNvSpPr txBox="1"/>
          <p:nvPr/>
        </p:nvSpPr>
        <p:spPr>
          <a:xfrm>
            <a:off x="4615215" y="3464412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6D704F-F1BE-4408-A879-0B9C081117FF}"/>
              </a:ext>
            </a:extLst>
          </p:cNvPr>
          <p:cNvSpPr txBox="1"/>
          <p:nvPr/>
        </p:nvSpPr>
        <p:spPr>
          <a:xfrm>
            <a:off x="4996218" y="1873219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94D44C-5BF5-4DAD-8A2A-E28466A1D4AD}"/>
              </a:ext>
            </a:extLst>
          </p:cNvPr>
          <p:cNvSpPr txBox="1"/>
          <p:nvPr/>
        </p:nvSpPr>
        <p:spPr>
          <a:xfrm>
            <a:off x="4986834" y="3464412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F404D4-EE67-4F26-8C9C-202DA5972964}"/>
              </a:ext>
            </a:extLst>
          </p:cNvPr>
          <p:cNvSpPr txBox="1"/>
          <p:nvPr/>
        </p:nvSpPr>
        <p:spPr>
          <a:xfrm>
            <a:off x="6541193" y="2662893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9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CEEFDB-3187-447B-A2A1-0ACA1D182B91}"/>
              </a:ext>
            </a:extLst>
          </p:cNvPr>
          <p:cNvSpPr txBox="1"/>
          <p:nvPr/>
        </p:nvSpPr>
        <p:spPr>
          <a:xfrm>
            <a:off x="7035944" y="2662893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6DB543-0AA2-4C4A-951F-FFD239723AA2}"/>
              </a:ext>
            </a:extLst>
          </p:cNvPr>
          <p:cNvSpPr txBox="1"/>
          <p:nvPr/>
        </p:nvSpPr>
        <p:spPr>
          <a:xfrm>
            <a:off x="7016620" y="3064302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63B83B-8FB7-41A7-B108-8B389A63CBCD}"/>
              </a:ext>
            </a:extLst>
          </p:cNvPr>
          <p:cNvSpPr txBox="1"/>
          <p:nvPr/>
        </p:nvSpPr>
        <p:spPr>
          <a:xfrm>
            <a:off x="6566595" y="3079559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9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1CA58F-8D2D-43CA-91F0-9B87D3BEECED}"/>
              </a:ext>
            </a:extLst>
          </p:cNvPr>
          <p:cNvSpPr txBox="1"/>
          <p:nvPr/>
        </p:nvSpPr>
        <p:spPr>
          <a:xfrm>
            <a:off x="4994007" y="2289141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9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A090FE-5DEF-4483-A3EC-8D3034D0C3C4}"/>
              </a:ext>
            </a:extLst>
          </p:cNvPr>
          <p:cNvSpPr txBox="1"/>
          <p:nvPr/>
        </p:nvSpPr>
        <p:spPr>
          <a:xfrm>
            <a:off x="4994006" y="3880979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7CB79B-A4EB-414A-A53D-718BE50FFC6A}"/>
              </a:ext>
            </a:extLst>
          </p:cNvPr>
          <p:cNvSpPr txBox="1"/>
          <p:nvPr/>
        </p:nvSpPr>
        <p:spPr>
          <a:xfrm>
            <a:off x="4527961" y="2277720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DE3071-CB2D-462F-BAD2-00A1C348A57B}"/>
              </a:ext>
            </a:extLst>
          </p:cNvPr>
          <p:cNvSpPr txBox="1"/>
          <p:nvPr/>
        </p:nvSpPr>
        <p:spPr>
          <a:xfrm>
            <a:off x="4553924" y="385198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9EE77C-85CD-43A8-B7E2-E2E75669C184}"/>
              </a:ext>
            </a:extLst>
          </p:cNvPr>
          <p:cNvSpPr txBox="1"/>
          <p:nvPr/>
        </p:nvSpPr>
        <p:spPr>
          <a:xfrm>
            <a:off x="2965586" y="2291836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BBAB926-97BE-47A4-965B-62C3E2B0B91E}"/>
              </a:ext>
            </a:extLst>
          </p:cNvPr>
          <p:cNvSpPr txBox="1"/>
          <p:nvPr/>
        </p:nvSpPr>
        <p:spPr>
          <a:xfrm>
            <a:off x="2469627" y="2291836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53ADFFB-7FC9-4287-BDC8-BA1748A3B33A}"/>
              </a:ext>
            </a:extLst>
          </p:cNvPr>
          <p:cNvSpPr txBox="1"/>
          <p:nvPr/>
        </p:nvSpPr>
        <p:spPr>
          <a:xfrm>
            <a:off x="2953992" y="385198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95958DD-905A-4A1D-85E5-C6EF72B6DEB9}"/>
              </a:ext>
            </a:extLst>
          </p:cNvPr>
          <p:cNvSpPr txBox="1"/>
          <p:nvPr/>
        </p:nvSpPr>
        <p:spPr>
          <a:xfrm>
            <a:off x="2464506" y="3838735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543743-9E4A-40EC-A8E6-A185FD9E6774}"/>
              </a:ext>
            </a:extLst>
          </p:cNvPr>
          <p:cNvSpPr txBox="1"/>
          <p:nvPr/>
        </p:nvSpPr>
        <p:spPr>
          <a:xfrm>
            <a:off x="2144522" y="1378358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281936F-B271-40E8-9C6E-42807F2BBF34}"/>
              </a:ext>
            </a:extLst>
          </p:cNvPr>
          <p:cNvSpPr txBox="1"/>
          <p:nvPr/>
        </p:nvSpPr>
        <p:spPr>
          <a:xfrm>
            <a:off x="2167718" y="3018683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FF442A-88F9-4998-A441-00010697579F}"/>
              </a:ext>
            </a:extLst>
          </p:cNvPr>
          <p:cNvSpPr txBox="1"/>
          <p:nvPr/>
        </p:nvSpPr>
        <p:spPr>
          <a:xfrm>
            <a:off x="4207977" y="1359300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C3ABD5-7BDE-4CE7-8A85-2F40754E8437}"/>
              </a:ext>
            </a:extLst>
          </p:cNvPr>
          <p:cNvSpPr txBox="1"/>
          <p:nvPr/>
        </p:nvSpPr>
        <p:spPr>
          <a:xfrm>
            <a:off x="4211147" y="3018683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960EF86-8B5C-4C47-8B3B-0EAAF8139E49}"/>
              </a:ext>
            </a:extLst>
          </p:cNvPr>
          <p:cNvSpPr txBox="1"/>
          <p:nvPr/>
        </p:nvSpPr>
        <p:spPr>
          <a:xfrm>
            <a:off x="6231116" y="2235502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1B1984-4A8F-43F3-835D-21F4A2CFCF41}"/>
              </a:ext>
            </a:extLst>
          </p:cNvPr>
          <p:cNvSpPr txBox="1"/>
          <p:nvPr/>
        </p:nvSpPr>
        <p:spPr>
          <a:xfrm>
            <a:off x="413473" y="4531688"/>
            <a:ext cx="6368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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Thời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gian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hoàn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thành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dự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án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tối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thiểu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là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11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ngày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.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Chưa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thoả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mãn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yêu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cầu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.</a:t>
            </a:r>
            <a:endParaRPr lang="en-US" sz="2000" b="1" dirty="0">
              <a:solidFill>
                <a:srgbClr val="FF0000"/>
              </a:solidFill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278344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thoả</a:t>
            </a:r>
            <a:r>
              <a:rPr lang="en-US" dirty="0"/>
              <a:t> </a:t>
            </a:r>
            <a:r>
              <a:rPr lang="en-US" dirty="0" err="1"/>
              <a:t>hiệp</a:t>
            </a:r>
            <a:r>
              <a:rPr lang="en-US" dirty="0"/>
              <a:t> chi </a:t>
            </a:r>
            <a:r>
              <a:rPr lang="en-US" dirty="0" err="1"/>
              <a:t>phí</a:t>
            </a:r>
            <a:r>
              <a:rPr lang="en-US" dirty="0"/>
              <a:t> –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577104"/>
            <a:ext cx="8325827" cy="577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4. </a:t>
            </a:r>
            <a:r>
              <a:rPr lang="en-US" sz="2400" b="1" dirty="0" err="1"/>
              <a:t>Phương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–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bước</a:t>
            </a:r>
            <a:r>
              <a:rPr lang="en-US" sz="2400" b="1" dirty="0"/>
              <a:t> </a:t>
            </a:r>
            <a:r>
              <a:rPr lang="en-US" sz="2400" b="1" dirty="0" err="1"/>
              <a:t>thực</a:t>
            </a:r>
            <a:r>
              <a:rPr lang="en-US" sz="2400" b="1" dirty="0"/>
              <a:t> </a:t>
            </a:r>
            <a:r>
              <a:rPr lang="en-US" sz="2400" b="1" dirty="0" err="1"/>
              <a:t>hiện</a:t>
            </a:r>
            <a:r>
              <a:rPr lang="en-US" sz="2400" b="1" dirty="0"/>
              <a:t> (p3)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380BDC-861A-4A3B-B533-748A54D3E6F7}"/>
              </a:ext>
            </a:extLst>
          </p:cNvPr>
          <p:cNvSpPr txBox="1"/>
          <p:nvPr/>
        </p:nvSpPr>
        <p:spPr>
          <a:xfrm>
            <a:off x="235077" y="1200856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Đường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găng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C-D-E.</a:t>
            </a:r>
            <a:endParaRPr lang="en-US" sz="2000" dirty="0">
              <a:latin typeface="Lato" panose="020F0502020204030203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896B3F-024B-446C-91D8-BE15D58E8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665833"/>
              </p:ext>
            </p:extLst>
          </p:nvPr>
        </p:nvGraphicFramePr>
        <p:xfrm>
          <a:off x="235077" y="1671394"/>
          <a:ext cx="8579007" cy="200745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80245">
                  <a:extLst>
                    <a:ext uri="{9D8B030D-6E8A-4147-A177-3AD203B41FA5}">
                      <a16:colId xmlns:a16="http://schemas.microsoft.com/office/drawing/2014/main" val="689926471"/>
                    </a:ext>
                  </a:extLst>
                </a:gridCol>
                <a:gridCol w="1580245">
                  <a:extLst>
                    <a:ext uri="{9D8B030D-6E8A-4147-A177-3AD203B41FA5}">
                      <a16:colId xmlns:a16="http://schemas.microsoft.com/office/drawing/2014/main" val="3641966961"/>
                    </a:ext>
                  </a:extLst>
                </a:gridCol>
                <a:gridCol w="1453453">
                  <a:extLst>
                    <a:ext uri="{9D8B030D-6E8A-4147-A177-3AD203B41FA5}">
                      <a16:colId xmlns:a16="http://schemas.microsoft.com/office/drawing/2014/main" val="749319677"/>
                    </a:ext>
                  </a:extLst>
                </a:gridCol>
                <a:gridCol w="1453453">
                  <a:extLst>
                    <a:ext uri="{9D8B030D-6E8A-4147-A177-3AD203B41FA5}">
                      <a16:colId xmlns:a16="http://schemas.microsoft.com/office/drawing/2014/main" val="1110806026"/>
                    </a:ext>
                  </a:extLst>
                </a:gridCol>
                <a:gridCol w="1189613">
                  <a:extLst>
                    <a:ext uri="{9D8B030D-6E8A-4147-A177-3AD203B41FA5}">
                      <a16:colId xmlns:a16="http://schemas.microsoft.com/office/drawing/2014/main" val="1699482102"/>
                    </a:ext>
                  </a:extLst>
                </a:gridCol>
                <a:gridCol w="660999">
                  <a:extLst>
                    <a:ext uri="{9D8B030D-6E8A-4147-A177-3AD203B41FA5}">
                      <a16:colId xmlns:a16="http://schemas.microsoft.com/office/drawing/2014/main" val="3490559555"/>
                    </a:ext>
                  </a:extLst>
                </a:gridCol>
                <a:gridCol w="660999">
                  <a:extLst>
                    <a:ext uri="{9D8B030D-6E8A-4147-A177-3AD203B41FA5}">
                      <a16:colId xmlns:a16="http://schemas.microsoft.com/office/drawing/2014/main" val="3852453049"/>
                    </a:ext>
                  </a:extLst>
                </a:gridCol>
              </a:tblGrid>
              <a:tr h="266705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việc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243" marR="142243" marT="71121" marB="71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Thời gian (ngày)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243" marR="142243" marT="71121" marB="711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 err="1">
                          <a:effectLst/>
                        </a:rPr>
                        <a:t>Tổng</a:t>
                      </a:r>
                      <a:r>
                        <a:rPr lang="en-US" sz="1700" dirty="0">
                          <a:effectLst/>
                        </a:rPr>
                        <a:t> chi </a:t>
                      </a:r>
                      <a:r>
                        <a:rPr lang="en-US" sz="1700" dirty="0" err="1">
                          <a:effectLst/>
                        </a:rPr>
                        <a:t>phí</a:t>
                      </a:r>
                      <a:r>
                        <a:rPr lang="en-US" sz="1700" dirty="0">
                          <a:effectLst/>
                        </a:rPr>
                        <a:t> ($)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243" marR="142243" marT="71121" marB="711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M</a:t>
                      </a:r>
                      <a:r>
                        <a:rPr lang="en-US" sz="1700" baseline="-25000">
                          <a:effectLst/>
                        </a:rPr>
                        <a:t>i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K</a:t>
                      </a:r>
                      <a:r>
                        <a:rPr lang="en-US" sz="1700" baseline="-25000">
                          <a:effectLst/>
                        </a:rPr>
                        <a:t>i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791583"/>
                  </a:ext>
                </a:extLst>
              </a:tr>
              <a:tr h="2667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Bình thường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Thoả hiệp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Bình thường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Thoả hiệp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 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 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215999"/>
                  </a:ext>
                </a:extLst>
              </a:tr>
              <a:tr h="2667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500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800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591636"/>
                  </a:ext>
                </a:extLst>
              </a:tr>
              <a:tr h="2667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chemeClr val="tx1"/>
                          </a:solidFill>
                          <a:effectLst/>
                        </a:rPr>
                        <a:t>B</a:t>
                      </a:r>
                      <a:endParaRPr lang="en-US" sz="17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350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7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150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796908"/>
                  </a:ext>
                </a:extLst>
              </a:tr>
              <a:tr h="2667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00B050"/>
                          </a:solidFill>
                          <a:effectLst/>
                        </a:rPr>
                        <a:t>C</a:t>
                      </a:r>
                      <a:endParaRPr lang="en-US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00B050"/>
                          </a:solidFill>
                          <a:effectLst/>
                        </a:rPr>
                        <a:t>6</a:t>
                      </a:r>
                      <a:endParaRPr lang="en-US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00B050"/>
                          </a:solidFill>
                          <a:effectLst/>
                        </a:rPr>
                        <a:t>4</a:t>
                      </a:r>
                      <a:endParaRPr lang="en-US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00B050"/>
                          </a:solidFill>
                          <a:effectLst/>
                        </a:rPr>
                        <a:t>500</a:t>
                      </a:r>
                      <a:endParaRPr lang="en-US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900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2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00B050"/>
                          </a:solidFill>
                          <a:effectLst/>
                        </a:rPr>
                        <a:t>200</a:t>
                      </a:r>
                      <a:endParaRPr lang="en-US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582062"/>
                  </a:ext>
                </a:extLst>
              </a:tr>
              <a:tr h="2667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D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200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500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150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895258"/>
                  </a:ext>
                </a:extLst>
              </a:tr>
              <a:tr h="2667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E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2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1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300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550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00B050"/>
                          </a:solidFill>
                          <a:effectLst/>
                        </a:rPr>
                        <a:t>1</a:t>
                      </a:r>
                      <a:endParaRPr lang="en-US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00B050"/>
                          </a:solidFill>
                          <a:effectLst/>
                        </a:rPr>
                        <a:t>250</a:t>
                      </a:r>
                      <a:endParaRPr lang="en-US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86731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C62CD56-AD01-430D-A5C5-123A47C9FCF6}"/>
              </a:ext>
            </a:extLst>
          </p:cNvPr>
          <p:cNvSpPr txBox="1"/>
          <p:nvPr/>
        </p:nvSpPr>
        <p:spPr>
          <a:xfrm>
            <a:off x="235076" y="3749280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Bước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3: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Rút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ngắn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D (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giảm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1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ngày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tăng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150$)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F3610-5688-40BE-8298-B058E42BA207}"/>
              </a:ext>
            </a:extLst>
          </p:cNvPr>
          <p:cNvSpPr txBox="1"/>
          <p:nvPr/>
        </p:nvSpPr>
        <p:spPr>
          <a:xfrm>
            <a:off x="235075" y="4290055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Bước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4: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lại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CPM.</a:t>
            </a:r>
            <a:endParaRPr lang="en-US" sz="20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210622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thoả</a:t>
            </a:r>
            <a:r>
              <a:rPr lang="en-US" dirty="0"/>
              <a:t> </a:t>
            </a:r>
            <a:r>
              <a:rPr lang="en-US" dirty="0" err="1"/>
              <a:t>hiệp</a:t>
            </a:r>
            <a:r>
              <a:rPr lang="en-US" dirty="0"/>
              <a:t> chi </a:t>
            </a:r>
            <a:r>
              <a:rPr lang="en-US" dirty="0" err="1"/>
              <a:t>phí</a:t>
            </a:r>
            <a:r>
              <a:rPr lang="en-US" dirty="0"/>
              <a:t> –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577104"/>
            <a:ext cx="8325827" cy="577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4. </a:t>
            </a:r>
            <a:r>
              <a:rPr lang="en-US" sz="2400" b="1" dirty="0" err="1"/>
              <a:t>Phương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–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bước</a:t>
            </a:r>
            <a:r>
              <a:rPr lang="en-US" sz="2400" b="1" dirty="0"/>
              <a:t> </a:t>
            </a:r>
            <a:r>
              <a:rPr lang="en-US" sz="2400" b="1" dirty="0" err="1"/>
              <a:t>thực</a:t>
            </a:r>
            <a:r>
              <a:rPr lang="en-US" sz="2400" b="1" dirty="0"/>
              <a:t> </a:t>
            </a:r>
            <a:r>
              <a:rPr lang="en-US" sz="2400" b="1" dirty="0" err="1"/>
              <a:t>hiện</a:t>
            </a:r>
            <a:r>
              <a:rPr lang="en-US" sz="2400" b="1" dirty="0"/>
              <a:t> (p4)</a:t>
            </a:r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9880395B-CE55-4DB9-ABC5-52847D52C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418822"/>
              </p:ext>
            </p:extLst>
          </p:nvPr>
        </p:nvGraphicFramePr>
        <p:xfrm>
          <a:off x="1954850" y="1892596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Lato" panose="020F0502020204030203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453740D-B2C3-41EE-9842-D4B46A024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373228"/>
              </p:ext>
            </p:extLst>
          </p:nvPr>
        </p:nvGraphicFramePr>
        <p:xfrm>
          <a:off x="4002305" y="1892596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A53B818-6B60-47DF-BDEA-C5D9C13BA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566864"/>
              </p:ext>
            </p:extLst>
          </p:nvPr>
        </p:nvGraphicFramePr>
        <p:xfrm>
          <a:off x="1954850" y="3477556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19" name="Table 17">
            <a:extLst>
              <a:ext uri="{FF2B5EF4-FFF2-40B4-BE49-F238E27FC236}">
                <a16:creationId xmlns:a16="http://schemas.microsoft.com/office/drawing/2014/main" id="{9887BA4A-27FA-4E36-A368-3FB0D9191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415602"/>
              </p:ext>
            </p:extLst>
          </p:nvPr>
        </p:nvGraphicFramePr>
        <p:xfrm>
          <a:off x="4002305" y="3477556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Lato" panose="020F0502020204030203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20" name="Table 17">
            <a:extLst>
              <a:ext uri="{FF2B5EF4-FFF2-40B4-BE49-F238E27FC236}">
                <a16:creationId xmlns:a16="http://schemas.microsoft.com/office/drawing/2014/main" id="{1F9021BF-DC2C-44FC-B4C9-625EE1C2C1CE}"/>
              </a:ext>
            </a:extLst>
          </p:cNvPr>
          <p:cNvGraphicFramePr>
            <a:graphicFrameLocks noGrp="1"/>
          </p:cNvGraphicFramePr>
          <p:nvPr/>
        </p:nvGraphicFramePr>
        <p:xfrm>
          <a:off x="6033198" y="2685076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D6A7E9-E7FE-4E35-853B-ADD8ED369963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3452346" y="2288836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5746A9-1A20-42E0-B1DC-79F0A3B7301F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452346" y="3873796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929963-5C6B-4431-934E-0ADE72B49B88}"/>
              </a:ext>
            </a:extLst>
          </p:cNvPr>
          <p:cNvCxnSpPr>
            <a:cxnSpLocks/>
          </p:cNvCxnSpPr>
          <p:nvPr/>
        </p:nvCxnSpPr>
        <p:spPr>
          <a:xfrm>
            <a:off x="5499801" y="2256368"/>
            <a:ext cx="533397" cy="631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A1595B0-062B-4C7F-9743-77DA192779D6}"/>
              </a:ext>
            </a:extLst>
          </p:cNvPr>
          <p:cNvCxnSpPr>
            <a:cxnSpLocks/>
          </p:cNvCxnSpPr>
          <p:nvPr/>
        </p:nvCxnSpPr>
        <p:spPr>
          <a:xfrm flipV="1">
            <a:off x="5499801" y="3251421"/>
            <a:ext cx="533397" cy="61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29B2777-0814-4463-8AF1-5A2490D6A3B8}"/>
              </a:ext>
            </a:extLst>
          </p:cNvPr>
          <p:cNvSpPr/>
          <p:nvPr/>
        </p:nvSpPr>
        <p:spPr>
          <a:xfrm>
            <a:off x="414130" y="2798143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E3B5AD-80C4-4FF1-979A-F5AB3E542DEF}"/>
              </a:ext>
            </a:extLst>
          </p:cNvPr>
          <p:cNvSpPr/>
          <p:nvPr/>
        </p:nvSpPr>
        <p:spPr>
          <a:xfrm>
            <a:off x="8076248" y="2798143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Finish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FF75DF0-9624-4E6E-A42B-5EC3DE35DE7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1246805" y="2288836"/>
            <a:ext cx="708045" cy="786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425BFF-0AC6-4564-97B1-9C9A760F447B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246805" y="3075352"/>
            <a:ext cx="708045" cy="798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81EF0D-F9A2-4776-A572-C6C030C95360}"/>
              </a:ext>
            </a:extLst>
          </p:cNvPr>
          <p:cNvCxnSpPr>
            <a:cxnSpLocks/>
          </p:cNvCxnSpPr>
          <p:nvPr/>
        </p:nvCxnSpPr>
        <p:spPr>
          <a:xfrm>
            <a:off x="7530694" y="3082641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CFA0B0D-04E6-4A3B-9D37-7C7EDBE9EA4A}"/>
              </a:ext>
            </a:extLst>
          </p:cNvPr>
          <p:cNvSpPr txBox="1"/>
          <p:nvPr/>
        </p:nvSpPr>
        <p:spPr>
          <a:xfrm>
            <a:off x="2567760" y="1874321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6A03C9-1908-4838-B072-7B009A143957}"/>
              </a:ext>
            </a:extLst>
          </p:cNvPr>
          <p:cNvSpPr txBox="1"/>
          <p:nvPr/>
        </p:nvSpPr>
        <p:spPr>
          <a:xfrm>
            <a:off x="2525797" y="3469205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D61738-E0B5-4B8E-9D79-7A1EF0668C52}"/>
              </a:ext>
            </a:extLst>
          </p:cNvPr>
          <p:cNvSpPr txBox="1"/>
          <p:nvPr/>
        </p:nvSpPr>
        <p:spPr>
          <a:xfrm>
            <a:off x="3029380" y="1883375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4E64B3-222A-403C-B215-1B2048E74D3F}"/>
              </a:ext>
            </a:extLst>
          </p:cNvPr>
          <p:cNvSpPr txBox="1"/>
          <p:nvPr/>
        </p:nvSpPr>
        <p:spPr>
          <a:xfrm>
            <a:off x="3021099" y="3467725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32F976-B2DD-4F22-8FAB-1E951F091D62}"/>
              </a:ext>
            </a:extLst>
          </p:cNvPr>
          <p:cNvSpPr txBox="1"/>
          <p:nvPr/>
        </p:nvSpPr>
        <p:spPr>
          <a:xfrm>
            <a:off x="4615215" y="1883375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1CCC55-D253-47C6-B0AB-41E1227FD530}"/>
              </a:ext>
            </a:extLst>
          </p:cNvPr>
          <p:cNvSpPr txBox="1"/>
          <p:nvPr/>
        </p:nvSpPr>
        <p:spPr>
          <a:xfrm>
            <a:off x="4615215" y="3464412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6D704F-F1BE-4408-A879-0B9C081117FF}"/>
              </a:ext>
            </a:extLst>
          </p:cNvPr>
          <p:cNvSpPr txBox="1"/>
          <p:nvPr/>
        </p:nvSpPr>
        <p:spPr>
          <a:xfrm>
            <a:off x="4996218" y="1873219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94D44C-5BF5-4DAD-8A2A-E28466A1D4AD}"/>
              </a:ext>
            </a:extLst>
          </p:cNvPr>
          <p:cNvSpPr txBox="1"/>
          <p:nvPr/>
        </p:nvSpPr>
        <p:spPr>
          <a:xfrm>
            <a:off x="4986834" y="3464412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F404D4-EE67-4F26-8C9C-202DA5972964}"/>
              </a:ext>
            </a:extLst>
          </p:cNvPr>
          <p:cNvSpPr txBox="1"/>
          <p:nvPr/>
        </p:nvSpPr>
        <p:spPr>
          <a:xfrm>
            <a:off x="6541193" y="2662893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CEEFDB-3187-447B-A2A1-0ACA1D182B91}"/>
              </a:ext>
            </a:extLst>
          </p:cNvPr>
          <p:cNvSpPr txBox="1"/>
          <p:nvPr/>
        </p:nvSpPr>
        <p:spPr>
          <a:xfrm>
            <a:off x="7035944" y="2662893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6DB543-0AA2-4C4A-951F-FFD239723AA2}"/>
              </a:ext>
            </a:extLst>
          </p:cNvPr>
          <p:cNvSpPr txBox="1"/>
          <p:nvPr/>
        </p:nvSpPr>
        <p:spPr>
          <a:xfrm>
            <a:off x="7016620" y="3064302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63B83B-8FB7-41A7-B108-8B389A63CBCD}"/>
              </a:ext>
            </a:extLst>
          </p:cNvPr>
          <p:cNvSpPr txBox="1"/>
          <p:nvPr/>
        </p:nvSpPr>
        <p:spPr>
          <a:xfrm>
            <a:off x="6566595" y="3079559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1CA58F-8D2D-43CA-91F0-9B87D3BEECED}"/>
              </a:ext>
            </a:extLst>
          </p:cNvPr>
          <p:cNvSpPr txBox="1"/>
          <p:nvPr/>
        </p:nvSpPr>
        <p:spPr>
          <a:xfrm>
            <a:off x="4994007" y="2289141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A090FE-5DEF-4483-A3EC-8D3034D0C3C4}"/>
              </a:ext>
            </a:extLst>
          </p:cNvPr>
          <p:cNvSpPr txBox="1"/>
          <p:nvPr/>
        </p:nvSpPr>
        <p:spPr>
          <a:xfrm>
            <a:off x="4994006" y="3880979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7CB79B-A4EB-414A-A53D-718BE50FFC6A}"/>
              </a:ext>
            </a:extLst>
          </p:cNvPr>
          <p:cNvSpPr txBox="1"/>
          <p:nvPr/>
        </p:nvSpPr>
        <p:spPr>
          <a:xfrm>
            <a:off x="4527961" y="2277720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DE3071-CB2D-462F-BAD2-00A1C348A57B}"/>
              </a:ext>
            </a:extLst>
          </p:cNvPr>
          <p:cNvSpPr txBox="1"/>
          <p:nvPr/>
        </p:nvSpPr>
        <p:spPr>
          <a:xfrm>
            <a:off x="4553924" y="385198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9EE77C-85CD-43A8-B7E2-E2E75669C184}"/>
              </a:ext>
            </a:extLst>
          </p:cNvPr>
          <p:cNvSpPr txBox="1"/>
          <p:nvPr/>
        </p:nvSpPr>
        <p:spPr>
          <a:xfrm>
            <a:off x="2965586" y="2291836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BBAB926-97BE-47A4-965B-62C3E2B0B91E}"/>
              </a:ext>
            </a:extLst>
          </p:cNvPr>
          <p:cNvSpPr txBox="1"/>
          <p:nvPr/>
        </p:nvSpPr>
        <p:spPr>
          <a:xfrm>
            <a:off x="2469627" y="2291836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53ADFFB-7FC9-4287-BDC8-BA1748A3B33A}"/>
              </a:ext>
            </a:extLst>
          </p:cNvPr>
          <p:cNvSpPr txBox="1"/>
          <p:nvPr/>
        </p:nvSpPr>
        <p:spPr>
          <a:xfrm>
            <a:off x="2953992" y="385198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95958DD-905A-4A1D-85E5-C6EF72B6DEB9}"/>
              </a:ext>
            </a:extLst>
          </p:cNvPr>
          <p:cNvSpPr txBox="1"/>
          <p:nvPr/>
        </p:nvSpPr>
        <p:spPr>
          <a:xfrm>
            <a:off x="2464506" y="3838735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543743-9E4A-40EC-A8E6-A185FD9E6774}"/>
              </a:ext>
            </a:extLst>
          </p:cNvPr>
          <p:cNvSpPr txBox="1"/>
          <p:nvPr/>
        </p:nvSpPr>
        <p:spPr>
          <a:xfrm>
            <a:off x="2144522" y="1378358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281936F-B271-40E8-9C6E-42807F2BBF34}"/>
              </a:ext>
            </a:extLst>
          </p:cNvPr>
          <p:cNvSpPr txBox="1"/>
          <p:nvPr/>
        </p:nvSpPr>
        <p:spPr>
          <a:xfrm>
            <a:off x="2167718" y="3018683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FF442A-88F9-4998-A441-00010697579F}"/>
              </a:ext>
            </a:extLst>
          </p:cNvPr>
          <p:cNvSpPr txBox="1"/>
          <p:nvPr/>
        </p:nvSpPr>
        <p:spPr>
          <a:xfrm>
            <a:off x="4207977" y="1359300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C3ABD5-7BDE-4CE7-8A85-2F40754E8437}"/>
              </a:ext>
            </a:extLst>
          </p:cNvPr>
          <p:cNvSpPr txBox="1"/>
          <p:nvPr/>
        </p:nvSpPr>
        <p:spPr>
          <a:xfrm>
            <a:off x="4211147" y="3018683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960EF86-8B5C-4C47-8B3B-0EAAF8139E49}"/>
              </a:ext>
            </a:extLst>
          </p:cNvPr>
          <p:cNvSpPr txBox="1"/>
          <p:nvPr/>
        </p:nvSpPr>
        <p:spPr>
          <a:xfrm>
            <a:off x="6231116" y="2235502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1B1984-4A8F-43F3-835D-21F4A2CFCF41}"/>
              </a:ext>
            </a:extLst>
          </p:cNvPr>
          <p:cNvSpPr txBox="1"/>
          <p:nvPr/>
        </p:nvSpPr>
        <p:spPr>
          <a:xfrm>
            <a:off x="413473" y="4472608"/>
            <a:ext cx="6368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 </a:t>
            </a:r>
            <a:r>
              <a:rPr lang="en-US" sz="2000" b="1" dirty="0" err="1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Thời</a:t>
            </a:r>
            <a:r>
              <a:rPr lang="en-US" sz="2000" b="1" dirty="0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gian</a:t>
            </a:r>
            <a:r>
              <a:rPr lang="en-US" sz="2000" b="1" dirty="0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hoàn</a:t>
            </a:r>
            <a:r>
              <a:rPr lang="en-US" sz="2000" b="1" dirty="0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thành</a:t>
            </a:r>
            <a:r>
              <a:rPr lang="en-US" sz="2000" b="1" dirty="0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dự</a:t>
            </a:r>
            <a:r>
              <a:rPr lang="en-US" sz="2000" b="1" dirty="0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án</a:t>
            </a:r>
            <a:r>
              <a:rPr lang="en-US" sz="2000" b="1" dirty="0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tối</a:t>
            </a:r>
            <a:r>
              <a:rPr lang="en-US" sz="2000" b="1" dirty="0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thiểu</a:t>
            </a:r>
            <a:r>
              <a:rPr lang="en-US" sz="2000" b="1" dirty="0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là</a:t>
            </a:r>
            <a:r>
              <a:rPr lang="en-US" sz="2000" b="1" dirty="0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 10 </a:t>
            </a:r>
            <a:r>
              <a:rPr lang="en-US" sz="2000" b="1" dirty="0" err="1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ngày</a:t>
            </a:r>
            <a:r>
              <a:rPr lang="en-US" sz="2000" b="1" dirty="0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. </a:t>
            </a:r>
            <a:r>
              <a:rPr lang="en-US" sz="2000" b="1" dirty="0" err="1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Thoả</a:t>
            </a:r>
            <a:r>
              <a:rPr lang="en-US" sz="2000" b="1" dirty="0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mãn</a:t>
            </a:r>
            <a:r>
              <a:rPr lang="en-US" sz="2000" b="1" dirty="0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yêu</a:t>
            </a:r>
            <a:r>
              <a:rPr lang="en-US" sz="2000" b="1" dirty="0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cầu</a:t>
            </a:r>
            <a:r>
              <a:rPr lang="en-US" sz="2000" b="1" dirty="0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.</a:t>
            </a:r>
            <a:endParaRPr lang="en-US" sz="2000" b="1" dirty="0">
              <a:solidFill>
                <a:srgbClr val="00B050"/>
              </a:solidFill>
              <a:latin typeface="Lato" panose="020F0502020204030203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D4C84F-3E68-494A-9F4D-A1AF0609334D}"/>
              </a:ext>
            </a:extLst>
          </p:cNvPr>
          <p:cNvSpPr txBox="1"/>
          <p:nvPr/>
        </p:nvSpPr>
        <p:spPr>
          <a:xfrm>
            <a:off x="414130" y="5248092"/>
            <a:ext cx="8494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</a:t>
            </a:r>
            <a:r>
              <a:rPr lang="en-US" sz="2000" b="1" dirty="0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Giảm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thời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gian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dự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kiến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công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việc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A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đi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2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ngày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,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giảm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thời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gian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dự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kiến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công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việc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D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đi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1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ngày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, chi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phí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tăng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thêm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350$.</a:t>
            </a:r>
            <a:endParaRPr lang="en-US" sz="20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35480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4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thoả</a:t>
            </a:r>
            <a:r>
              <a:rPr lang="en-US" dirty="0"/>
              <a:t> </a:t>
            </a:r>
            <a:r>
              <a:rPr lang="en-US" dirty="0" err="1"/>
              <a:t>hiệp</a:t>
            </a:r>
            <a:r>
              <a:rPr lang="en-US" dirty="0"/>
              <a:t> chi </a:t>
            </a:r>
            <a:r>
              <a:rPr lang="en-US" dirty="0" err="1"/>
              <a:t>phí</a:t>
            </a:r>
            <a:r>
              <a:rPr lang="en-US" dirty="0"/>
              <a:t> –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577104"/>
            <a:ext cx="8325827" cy="577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5. </a:t>
            </a:r>
            <a:r>
              <a:rPr lang="en-US" sz="2400" b="1" dirty="0" err="1"/>
              <a:t>Thuật</a:t>
            </a:r>
            <a:r>
              <a:rPr lang="en-US" sz="2400" b="1" dirty="0"/>
              <a:t> </a:t>
            </a:r>
            <a:r>
              <a:rPr lang="en-US" sz="2400" b="1" dirty="0" err="1"/>
              <a:t>toán</a:t>
            </a:r>
            <a:r>
              <a:rPr lang="en-US" sz="2400" b="1" dirty="0"/>
              <a:t> </a:t>
            </a:r>
            <a:r>
              <a:rPr lang="en-US" sz="2400" b="1" dirty="0" err="1"/>
              <a:t>rút</a:t>
            </a:r>
            <a:r>
              <a:rPr lang="en-US" sz="2400" b="1" dirty="0"/>
              <a:t> ra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1B1984-4A8F-43F3-835D-21F4A2CFCF41}"/>
              </a:ext>
            </a:extLst>
          </p:cNvPr>
          <p:cNvSpPr txBox="1"/>
          <p:nvPr/>
        </p:nvSpPr>
        <p:spPr>
          <a:xfrm>
            <a:off x="235077" y="1156538"/>
            <a:ext cx="8325827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Bước</a:t>
            </a:r>
            <a:r>
              <a:rPr lang="en-US" sz="2000" dirty="0">
                <a:latin typeface="Lato" panose="020F0502020204030203"/>
              </a:rPr>
              <a:t> 1: </a:t>
            </a:r>
            <a:r>
              <a:rPr lang="en-US" sz="2000" dirty="0" err="1">
                <a:latin typeface="Lato" panose="020F0502020204030203"/>
              </a:rPr>
              <a:t>Xem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xét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việc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găng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có</a:t>
            </a:r>
            <a:r>
              <a:rPr lang="en-US" sz="2000" dirty="0">
                <a:latin typeface="Lato" panose="020F0502020204030203"/>
              </a:rPr>
              <a:t> chi </a:t>
            </a:r>
            <a:r>
              <a:rPr lang="en-US" sz="2000" dirty="0" err="1">
                <a:latin typeface="Lato" panose="020F0502020204030203"/>
              </a:rPr>
              <a:t>phí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thoả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hiệp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thấp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nhất</a:t>
            </a:r>
            <a:br>
              <a:rPr lang="en-US" sz="2000" dirty="0">
                <a:latin typeface="Lato" panose="020F0502020204030203"/>
              </a:rPr>
            </a:b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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Thoả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hiệp</a:t>
            </a:r>
            <a:r>
              <a:rPr lang="en-US" sz="2000" dirty="0">
                <a:latin typeface="Lato" panose="020F0502020204030203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A09776D-CB13-4CFB-8F4A-ADCF2963D37F}"/>
              </a:ext>
            </a:extLst>
          </p:cNvPr>
          <p:cNvSpPr txBox="1"/>
          <p:nvPr/>
        </p:nvSpPr>
        <p:spPr>
          <a:xfrm>
            <a:off x="219217" y="2145049"/>
            <a:ext cx="8325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Bước</a:t>
            </a:r>
            <a:r>
              <a:rPr lang="en-US" sz="2000" dirty="0">
                <a:latin typeface="Lato" panose="020F0502020204030203"/>
              </a:rPr>
              <a:t> 2: </a:t>
            </a:r>
            <a:r>
              <a:rPr lang="en-US" sz="2000" dirty="0" err="1">
                <a:latin typeface="Lato" panose="020F0502020204030203"/>
              </a:rPr>
              <a:t>Tính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lại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mạng</a:t>
            </a:r>
            <a:r>
              <a:rPr lang="en-US" sz="2000" dirty="0">
                <a:latin typeface="Lato" panose="020F0502020204030203"/>
              </a:rPr>
              <a:t> CPM.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6A2835A-5232-4700-8689-30C22DD2357C}"/>
              </a:ext>
            </a:extLst>
          </p:cNvPr>
          <p:cNvSpPr txBox="1"/>
          <p:nvPr/>
        </p:nvSpPr>
        <p:spPr>
          <a:xfrm>
            <a:off x="219217" y="2653377"/>
            <a:ext cx="8325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Bước</a:t>
            </a:r>
            <a:r>
              <a:rPr lang="en-US" sz="2000" dirty="0">
                <a:latin typeface="Lato" panose="020F0502020204030203"/>
              </a:rPr>
              <a:t> 3: </a:t>
            </a:r>
            <a:r>
              <a:rPr lang="en-US" sz="2000" dirty="0" err="1">
                <a:latin typeface="Lato" panose="020F0502020204030203"/>
              </a:rPr>
              <a:t>Nếu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thời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gian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dự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kiến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hoàn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thành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không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thoả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mãn</a:t>
            </a:r>
            <a:r>
              <a:rPr lang="en-US" sz="2000" dirty="0">
                <a:latin typeface="Lato" panose="020F0502020204030203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DF8F26-52EA-419A-A4C0-5A7283BD873A}"/>
              </a:ext>
            </a:extLst>
          </p:cNvPr>
          <p:cNvSpPr txBox="1"/>
          <p:nvPr/>
        </p:nvSpPr>
        <p:spPr>
          <a:xfrm>
            <a:off x="567236" y="3139750"/>
            <a:ext cx="8325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Lato" panose="020F0502020204030203"/>
              </a:rPr>
              <a:t>Còn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việc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thoả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hiệp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 Quay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lại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bước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1.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179ABC1-FB07-4E6E-9081-DD9FB0D79D98}"/>
              </a:ext>
            </a:extLst>
          </p:cNvPr>
          <p:cNvSpPr txBox="1"/>
          <p:nvPr/>
        </p:nvSpPr>
        <p:spPr>
          <a:xfrm>
            <a:off x="583096" y="3597849"/>
            <a:ext cx="8325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Lato" panose="020F0502020204030203"/>
              </a:rPr>
              <a:t>Hết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việc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thoả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hiệp</a:t>
            </a:r>
            <a:r>
              <a:rPr lang="en-US" sz="2000" dirty="0">
                <a:latin typeface="Lato" panose="020F0502020204030203"/>
              </a:rPr>
              <a:t>  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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Kết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thúc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thuật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toán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+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Báo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lỗi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.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E56EDF-2BE9-4098-AA41-BB7E6AE832DC}"/>
              </a:ext>
            </a:extLst>
          </p:cNvPr>
          <p:cNvSpPr txBox="1"/>
          <p:nvPr/>
        </p:nvSpPr>
        <p:spPr>
          <a:xfrm>
            <a:off x="219217" y="4048188"/>
            <a:ext cx="8325827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Bước</a:t>
            </a:r>
            <a:r>
              <a:rPr lang="en-US" sz="2000" dirty="0">
                <a:latin typeface="Lato" panose="020F0502020204030203"/>
              </a:rPr>
              <a:t> 4: </a:t>
            </a:r>
            <a:r>
              <a:rPr lang="en-US" sz="2000" dirty="0" err="1">
                <a:latin typeface="Lato" panose="020F0502020204030203"/>
              </a:rPr>
              <a:t>Nếu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thời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gian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dự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kiến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hoàn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thành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thoả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mãn</a:t>
            </a:r>
            <a:r>
              <a:rPr lang="en-US" sz="2000" dirty="0">
                <a:latin typeface="Lato" panose="020F0502020204030203"/>
              </a:rPr>
              <a:t> </a:t>
            </a:r>
            <a:br>
              <a:rPr lang="en-US" sz="2000" dirty="0">
                <a:latin typeface="Lato" panose="020F0502020204030203"/>
              </a:rPr>
            </a:b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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Kết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thúc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thuật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toán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+ In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kết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quả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.</a:t>
            </a:r>
            <a:endParaRPr lang="en-US" sz="20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199474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48" grpId="0"/>
      <p:bldP spid="49" grpId="0"/>
      <p:bldP spid="50" grpId="0"/>
      <p:bldP spid="51" grpId="0"/>
      <p:bldP spid="5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&amp;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BAFE50C-A355-4048-9335-7459FA0BF0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577104"/>
            <a:ext cx="8325827" cy="577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1. </a:t>
            </a:r>
            <a:r>
              <a:rPr lang="en-US" sz="2400" b="1" dirty="0" err="1"/>
              <a:t>Khái</a:t>
            </a:r>
            <a:r>
              <a:rPr lang="en-US" sz="2400" b="1" dirty="0"/>
              <a:t> </a:t>
            </a:r>
            <a:r>
              <a:rPr lang="en-US" sz="2400" b="1" dirty="0" err="1"/>
              <a:t>niệm</a:t>
            </a:r>
            <a:r>
              <a:rPr lang="en-US" sz="2400" b="1" dirty="0"/>
              <a:t> “</a:t>
            </a:r>
            <a:r>
              <a:rPr lang="en-US" sz="2400" b="1" dirty="0" err="1"/>
              <a:t>hoạt</a:t>
            </a:r>
            <a:r>
              <a:rPr lang="en-US" sz="2400" b="1" dirty="0"/>
              <a:t> </a:t>
            </a:r>
            <a:r>
              <a:rPr lang="en-US" sz="2400" b="1" dirty="0" err="1"/>
              <a:t>động</a:t>
            </a:r>
            <a:r>
              <a:rPr lang="en-US" sz="2400" b="1" dirty="0"/>
              <a:t> </a:t>
            </a:r>
            <a:r>
              <a:rPr lang="en-US" sz="2400" b="1" dirty="0" err="1"/>
              <a:t>trong</a:t>
            </a:r>
            <a:r>
              <a:rPr lang="en-US" sz="2400" b="1" dirty="0"/>
              <a:t> </a:t>
            </a:r>
            <a:r>
              <a:rPr lang="en-US" sz="2400" b="1" dirty="0" err="1"/>
              <a:t>công</a:t>
            </a:r>
            <a:r>
              <a:rPr lang="en-US" sz="2400" b="1" dirty="0"/>
              <a:t> </a:t>
            </a:r>
            <a:r>
              <a:rPr lang="en-US" sz="2400" b="1" dirty="0" err="1"/>
              <a:t>việc</a:t>
            </a:r>
            <a:r>
              <a:rPr lang="en-US" sz="2400" b="1" dirty="0"/>
              <a:t>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5E1A5-32C3-430F-ADE9-FFCA4A96959C}"/>
              </a:ext>
            </a:extLst>
          </p:cNvPr>
          <p:cNvSpPr txBox="1"/>
          <p:nvPr/>
        </p:nvSpPr>
        <p:spPr>
          <a:xfrm>
            <a:off x="235076" y="1412890"/>
            <a:ext cx="8325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1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checklist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kiểm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tra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tiến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dễ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nắm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tình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.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3FE28-2B91-4D61-B3EC-B9981A553274}"/>
              </a:ext>
            </a:extLst>
          </p:cNvPr>
          <p:cNvSpPr txBox="1"/>
          <p:nvPr/>
        </p:nvSpPr>
        <p:spPr>
          <a:xfrm>
            <a:off x="235077" y="2206446"/>
            <a:ext cx="812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DXClan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, checklist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đinh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nghĩa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“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hoạt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”.</a:t>
            </a:r>
            <a:endParaRPr lang="en-US" sz="2000" dirty="0">
              <a:latin typeface="Lato" panose="020F050202020403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73EFB-A8E5-46B2-9B14-7D647B02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80" y="1350259"/>
            <a:ext cx="6543817" cy="4060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F810C2-F287-49B1-8F41-FF425471F3E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1822" y="1412890"/>
            <a:ext cx="8199081" cy="429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6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&amp;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BAFE50C-A355-4048-9335-7459FA0BF0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577104"/>
            <a:ext cx="8325827" cy="577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2. </a:t>
            </a:r>
            <a:r>
              <a:rPr lang="en-US" sz="2400" b="1" dirty="0" err="1"/>
              <a:t>Khái</a:t>
            </a:r>
            <a:r>
              <a:rPr lang="en-US" sz="2400" b="1" dirty="0"/>
              <a:t> </a:t>
            </a:r>
            <a:r>
              <a:rPr lang="en-US" sz="2400" b="1" dirty="0" err="1"/>
              <a:t>niệm</a:t>
            </a:r>
            <a:r>
              <a:rPr lang="en-US" sz="2400" b="1" dirty="0"/>
              <a:t> “</a:t>
            </a:r>
            <a:r>
              <a:rPr lang="en-US" sz="2400" b="1" dirty="0" err="1"/>
              <a:t>bấm</a:t>
            </a:r>
            <a:r>
              <a:rPr lang="en-US" sz="2400" b="1" dirty="0"/>
              <a:t> </a:t>
            </a:r>
            <a:r>
              <a:rPr lang="en-US" sz="2400" b="1" dirty="0" err="1"/>
              <a:t>giờ</a:t>
            </a:r>
            <a:r>
              <a:rPr lang="en-US" sz="2400" b="1" dirty="0"/>
              <a:t> </a:t>
            </a:r>
            <a:r>
              <a:rPr lang="en-US" sz="2400" b="1" dirty="0" err="1"/>
              <a:t>trong</a:t>
            </a:r>
            <a:r>
              <a:rPr lang="en-US" sz="2400" b="1" dirty="0"/>
              <a:t> </a:t>
            </a:r>
            <a:r>
              <a:rPr lang="en-US" sz="2400" b="1" dirty="0" err="1"/>
              <a:t>công</a:t>
            </a:r>
            <a:r>
              <a:rPr lang="en-US" sz="2400" b="1" dirty="0"/>
              <a:t> </a:t>
            </a:r>
            <a:r>
              <a:rPr lang="en-US" sz="2400" b="1" dirty="0" err="1"/>
              <a:t>việc</a:t>
            </a:r>
            <a:r>
              <a:rPr lang="en-US" sz="2400" b="1" dirty="0"/>
              <a:t>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5E1A5-32C3-430F-ADE9-FFCA4A96959C}"/>
              </a:ext>
            </a:extLst>
          </p:cNvPr>
          <p:cNvSpPr txBox="1"/>
          <p:nvPr/>
        </p:nvSpPr>
        <p:spPr>
          <a:xfrm>
            <a:off x="235077" y="1200856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E4AAF6-5270-40D1-B9C3-A4D7D0532B80}"/>
              </a:ext>
            </a:extLst>
          </p:cNvPr>
          <p:cNvSpPr txBox="1"/>
          <p:nvPr/>
        </p:nvSpPr>
        <p:spPr>
          <a:xfrm>
            <a:off x="235076" y="2346248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bấm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giờ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DXClan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B8F44D-C014-43F6-8BF3-81832F11596F}"/>
              </a:ext>
            </a:extLst>
          </p:cNvPr>
          <p:cNvSpPr txBox="1"/>
          <p:nvPr/>
        </p:nvSpPr>
        <p:spPr>
          <a:xfrm>
            <a:off x="235077" y="1745601"/>
            <a:ext cx="8689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Trong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DXClan</a:t>
            </a:r>
            <a:r>
              <a:rPr lang="en-US" sz="2000" dirty="0">
                <a:latin typeface="Lato" panose="020F0502020204030203"/>
              </a:rPr>
              <a:t>, </a:t>
            </a:r>
            <a:r>
              <a:rPr lang="en-US" sz="2000" dirty="0" err="1">
                <a:latin typeface="Lato" panose="020F0502020204030203"/>
              </a:rPr>
              <a:t>thời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gian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bấm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giờ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được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gán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cho</a:t>
            </a:r>
            <a:r>
              <a:rPr lang="en-US" sz="2000" dirty="0">
                <a:latin typeface="Lato" panose="020F0502020204030203"/>
              </a:rPr>
              <a:t> “</a:t>
            </a:r>
            <a:r>
              <a:rPr lang="en-US" sz="2000" dirty="0" err="1">
                <a:latin typeface="Lato" panose="020F0502020204030203"/>
              </a:rPr>
              <a:t>hoạt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động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việc</a:t>
            </a:r>
            <a:r>
              <a:rPr lang="en-US" sz="2000" dirty="0">
                <a:latin typeface="Lato" panose="020F0502020204030203"/>
              </a:rPr>
              <a:t>”.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245271-59B4-4D35-8624-714884632268}"/>
              </a:ext>
            </a:extLst>
          </p:cNvPr>
          <p:cNvSpPr txBox="1"/>
          <p:nvPr/>
        </p:nvSpPr>
        <p:spPr>
          <a:xfrm>
            <a:off x="347164" y="2831968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Lato" panose="020F0502020204030203"/>
              </a:rPr>
              <a:t>Tắt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bằng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tay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56738A-924C-4F35-B045-2DFDA19C1A57}"/>
              </a:ext>
            </a:extLst>
          </p:cNvPr>
          <p:cNvSpPr txBox="1"/>
          <p:nvPr/>
        </p:nvSpPr>
        <p:spPr>
          <a:xfrm>
            <a:off x="347164" y="3245521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Lato" panose="020F0502020204030203"/>
              </a:rPr>
              <a:t>Tắt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hẹn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giờ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39310A-6E39-488A-9AB4-0C86C177F008}"/>
              </a:ext>
            </a:extLst>
          </p:cNvPr>
          <p:cNvSpPr txBox="1"/>
          <p:nvPr/>
        </p:nvSpPr>
        <p:spPr>
          <a:xfrm>
            <a:off x="347164" y="3659074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Lato" panose="020F0502020204030203"/>
              </a:rPr>
              <a:t>Ghi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nhật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ký</a:t>
            </a:r>
            <a:endParaRPr lang="en-US" sz="2000" dirty="0">
              <a:latin typeface="Lato" panose="020F0502020204030203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B2BDF01-0A62-43F4-AB06-2BF279F6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1154104"/>
            <a:ext cx="7916550" cy="520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6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3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48022E-E97B-49B0-9C36-3760B85AE521}"/>
              </a:ext>
            </a:extLst>
          </p:cNvPr>
          <p:cNvSpPr txBox="1"/>
          <p:nvPr/>
        </p:nvSpPr>
        <p:spPr>
          <a:xfrm>
            <a:off x="235077" y="1351815"/>
            <a:ext cx="8762165" cy="2118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TaskQualityPoint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tố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chất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 = (∑ (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* i</a:t>
            </a:r>
            <a:r>
              <a:rPr lang="en-US" baseline="-25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 / ∑ i</a:t>
            </a:r>
            <a:r>
              <a:rPr lang="en-US" baseline="-25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 *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quality</a:t>
            </a:r>
            <a:r>
              <a:rPr lang="en-US" dirty="0"/>
              <a:t>  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r</a:t>
            </a:r>
            <a:r>
              <a:rPr lang="en-US" baseline="-25000" dirty="0" err="1"/>
              <a:t>i</a:t>
            </a:r>
            <a:r>
              <a:rPr lang="en-US" dirty="0"/>
              <a:t> –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en-US" baseline="-25000" dirty="0"/>
              <a:t>i</a:t>
            </a:r>
            <a:r>
              <a:rPr lang="en-US" dirty="0"/>
              <a:t> –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w</a:t>
            </a:r>
            <a:r>
              <a:rPr lang="en-US" baseline="-25000" dirty="0" err="1"/>
              <a:t>quality</a:t>
            </a:r>
            <a:r>
              <a:rPr lang="en-US" dirty="0"/>
              <a:t> –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(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1/3)</a:t>
            </a:r>
          </a:p>
          <a:p>
            <a:pPr>
              <a:lnSpc>
                <a:spcPct val="150000"/>
              </a:lnSpc>
            </a:pPr>
            <a:endParaRPr lang="en-US" dirty="0">
              <a:latin typeface="Lato" panose="020F0502020204030203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&amp;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BAFE50C-A355-4048-9335-7459FA0BF0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9217" y="488949"/>
            <a:ext cx="8325827" cy="577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3. </a:t>
            </a:r>
            <a:r>
              <a:rPr lang="en-US" sz="2400" b="1" dirty="0" err="1"/>
              <a:t>Đánh</a:t>
            </a:r>
            <a:r>
              <a:rPr lang="en-US" sz="2400" b="1" dirty="0"/>
              <a:t> </a:t>
            </a:r>
            <a:r>
              <a:rPr lang="en-US" sz="2400" b="1" dirty="0" err="1"/>
              <a:t>giá</a:t>
            </a:r>
            <a:r>
              <a:rPr lang="en-US" sz="2400" b="1" dirty="0"/>
              <a:t> </a:t>
            </a:r>
            <a:r>
              <a:rPr lang="en-US" sz="2400" b="1" dirty="0" err="1"/>
              <a:t>công</a:t>
            </a:r>
            <a:r>
              <a:rPr lang="en-US" sz="2400" b="1" dirty="0"/>
              <a:t> </a:t>
            </a:r>
            <a:r>
              <a:rPr lang="en-US" sz="2400" b="1" dirty="0" err="1"/>
              <a:t>việc</a:t>
            </a:r>
            <a:r>
              <a:rPr lang="en-US" sz="2400" b="1" dirty="0"/>
              <a:t> </a:t>
            </a:r>
            <a:r>
              <a:rPr lang="en-US" sz="2400" b="1" dirty="0" err="1"/>
              <a:t>dự</a:t>
            </a:r>
            <a:r>
              <a:rPr lang="en-US" sz="2400" b="1" dirty="0"/>
              <a:t> </a:t>
            </a:r>
            <a:r>
              <a:rPr lang="en-US" sz="2400" b="1" dirty="0" err="1"/>
              <a:t>án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E4AAF6-5270-40D1-B9C3-A4D7D0532B80}"/>
              </a:ext>
            </a:extLst>
          </p:cNvPr>
          <p:cNvSpPr txBox="1"/>
          <p:nvPr/>
        </p:nvSpPr>
        <p:spPr>
          <a:xfrm>
            <a:off x="219217" y="1337192"/>
            <a:ext cx="8762165" cy="50266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TaskTimePoint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tố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 -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qua SPI (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suất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SPI = p / (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est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p –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endParaRPr lang="en-US" dirty="0">
              <a:latin typeface="Lato" panose="020F05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tế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lúc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bắt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endParaRPr lang="en-US" baseline="-25000" dirty="0">
              <a:latin typeface="Lato" panose="020F05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est</a:t>
            </a:r>
            <a:r>
              <a:rPr lang="en-US" baseline="-25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ước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endParaRPr lang="en-US" dirty="0">
              <a:latin typeface="Lato" panose="020F05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SPI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Lato" panose="020F0502020204030203"/>
              </a:rPr>
              <a:t> (</a:t>
            </a:r>
            <a:r>
              <a:rPr lang="en-US" dirty="0" err="1">
                <a:latin typeface="Lato" panose="020F0502020204030203"/>
              </a:rPr>
              <a:t>với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w</a:t>
            </a:r>
            <a:r>
              <a:rPr lang="en-US" baseline="-25000" dirty="0" err="1">
                <a:latin typeface="Lato" panose="020F0502020204030203"/>
              </a:rPr>
              <a:t>time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là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trọng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số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yếu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tố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thời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gian</a:t>
            </a:r>
            <a:r>
              <a:rPr lang="en-US" dirty="0">
                <a:latin typeface="Lato" panose="020F0502020204030203"/>
              </a:rPr>
              <a:t> – </a:t>
            </a:r>
            <a:r>
              <a:rPr lang="en-US" dirty="0" err="1">
                <a:latin typeface="Lato" panose="020F0502020204030203"/>
              </a:rPr>
              <a:t>mặc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định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là</a:t>
            </a:r>
            <a:r>
              <a:rPr lang="en-US" dirty="0">
                <a:latin typeface="Lato" panose="020F0502020204030203"/>
              </a:rPr>
              <a:t> 1/3)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/>
              </a:rPr>
              <a:t>SPI &lt; 0.5 → </a:t>
            </a:r>
            <a:r>
              <a:rPr lang="en-US" dirty="0" err="1">
                <a:latin typeface="Lato" panose="020F0502020204030203"/>
              </a:rPr>
              <a:t>TaskTimePoint</a:t>
            </a:r>
            <a:r>
              <a:rPr lang="en-US" dirty="0">
                <a:latin typeface="Lato" panose="020F0502020204030203"/>
              </a:rPr>
              <a:t> = </a:t>
            </a:r>
            <a:r>
              <a:rPr lang="en-US" b="1" dirty="0">
                <a:latin typeface="Lato" panose="020F0502020204030203"/>
              </a:rPr>
              <a:t>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/>
              </a:rPr>
              <a:t>0.5 &lt;= SPI &lt; 0.75 → </a:t>
            </a:r>
            <a:r>
              <a:rPr lang="en-US" dirty="0" err="1">
                <a:latin typeface="Lato" panose="020F0502020204030203"/>
              </a:rPr>
              <a:t>TaskTimePoint</a:t>
            </a:r>
            <a:r>
              <a:rPr lang="en-US" dirty="0">
                <a:latin typeface="Lato" panose="020F0502020204030203"/>
              </a:rPr>
              <a:t> = </a:t>
            </a:r>
            <a:r>
              <a:rPr lang="en-US" b="1" dirty="0">
                <a:latin typeface="Lato" panose="020F0502020204030203"/>
              </a:rPr>
              <a:t>40 * </a:t>
            </a:r>
            <a:r>
              <a:rPr lang="en-US" b="1" dirty="0" err="1">
                <a:latin typeface="Lato" panose="020F0502020204030203"/>
              </a:rPr>
              <a:t>w</a:t>
            </a:r>
            <a:r>
              <a:rPr lang="en-US" b="1" baseline="-25000" dirty="0" err="1">
                <a:latin typeface="Lato" panose="020F0502020204030203"/>
              </a:rPr>
              <a:t>time</a:t>
            </a:r>
            <a:endParaRPr lang="en-US" b="1" dirty="0">
              <a:latin typeface="Lato" panose="020F0502020204030203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/>
              </a:rPr>
              <a:t>0.75 &lt;= SPI &lt; 1 → </a:t>
            </a:r>
            <a:r>
              <a:rPr lang="en-US" dirty="0" err="1">
                <a:latin typeface="Lato" panose="020F0502020204030203"/>
              </a:rPr>
              <a:t>TaskTimePoint</a:t>
            </a:r>
            <a:r>
              <a:rPr lang="en-US" dirty="0">
                <a:latin typeface="Lato" panose="020F0502020204030203"/>
              </a:rPr>
              <a:t> = </a:t>
            </a:r>
            <a:r>
              <a:rPr lang="en-US" b="1" dirty="0">
                <a:latin typeface="Lato" panose="020F0502020204030203"/>
              </a:rPr>
              <a:t>60 * </a:t>
            </a:r>
            <a:r>
              <a:rPr lang="en-US" b="1" dirty="0" err="1">
                <a:latin typeface="Lato" panose="020F0502020204030203"/>
              </a:rPr>
              <a:t>w</a:t>
            </a:r>
            <a:r>
              <a:rPr lang="en-US" b="1" baseline="-25000" dirty="0" err="1">
                <a:latin typeface="Lato" panose="020F0502020204030203"/>
              </a:rPr>
              <a:t>time</a:t>
            </a:r>
            <a:endParaRPr lang="en-US" b="1" dirty="0">
              <a:latin typeface="Lato" panose="020F0502020204030203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/>
              </a:rPr>
              <a:t>1 &lt;= SPI &lt; 1.25 → </a:t>
            </a:r>
            <a:r>
              <a:rPr lang="en-US" dirty="0" err="1">
                <a:latin typeface="Lato" panose="020F0502020204030203"/>
              </a:rPr>
              <a:t>TaskTimePoint</a:t>
            </a:r>
            <a:r>
              <a:rPr lang="en-US" dirty="0">
                <a:latin typeface="Lato" panose="020F0502020204030203"/>
              </a:rPr>
              <a:t> = </a:t>
            </a:r>
            <a:r>
              <a:rPr lang="en-US" b="1" dirty="0">
                <a:latin typeface="Lato" panose="020F0502020204030203"/>
              </a:rPr>
              <a:t>80 * </a:t>
            </a:r>
            <a:r>
              <a:rPr lang="en-US" b="1" dirty="0" err="1">
                <a:latin typeface="Lato" panose="020F0502020204030203"/>
              </a:rPr>
              <a:t>w</a:t>
            </a:r>
            <a:r>
              <a:rPr lang="en-US" b="1" baseline="-25000" dirty="0" err="1">
                <a:latin typeface="Lato" panose="020F0502020204030203"/>
              </a:rPr>
              <a:t>time</a:t>
            </a:r>
            <a:endParaRPr lang="en-US" b="1" dirty="0">
              <a:latin typeface="Lato" panose="020F0502020204030203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/>
              </a:rPr>
              <a:t>1.25 &lt;= SPI &lt; 1.5 → </a:t>
            </a:r>
            <a:r>
              <a:rPr lang="en-US" dirty="0" err="1">
                <a:latin typeface="Lato" panose="020F0502020204030203"/>
              </a:rPr>
              <a:t>TaskTimePoint</a:t>
            </a:r>
            <a:r>
              <a:rPr lang="en-US" dirty="0">
                <a:latin typeface="Lato" panose="020F0502020204030203"/>
              </a:rPr>
              <a:t> = </a:t>
            </a:r>
            <a:r>
              <a:rPr lang="en-US" b="1" dirty="0">
                <a:latin typeface="Lato" panose="020F0502020204030203"/>
              </a:rPr>
              <a:t>90 * </a:t>
            </a:r>
            <a:r>
              <a:rPr lang="en-US" b="1" dirty="0" err="1">
                <a:latin typeface="Lato" panose="020F0502020204030203"/>
              </a:rPr>
              <a:t>w</a:t>
            </a:r>
            <a:r>
              <a:rPr lang="en-US" b="1" baseline="-25000" dirty="0" err="1">
                <a:latin typeface="Lato" panose="020F0502020204030203"/>
              </a:rPr>
              <a:t>time</a:t>
            </a:r>
            <a:endParaRPr lang="en-US" b="1" dirty="0">
              <a:latin typeface="Lato" panose="020F0502020204030203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/>
              </a:rPr>
              <a:t>1.5 &lt;= SPI → </a:t>
            </a:r>
            <a:r>
              <a:rPr lang="en-US" dirty="0" err="1">
                <a:latin typeface="Lato" panose="020F0502020204030203"/>
              </a:rPr>
              <a:t>TaskTimePoint</a:t>
            </a:r>
            <a:r>
              <a:rPr lang="en-US" dirty="0">
                <a:latin typeface="Lato" panose="020F0502020204030203"/>
              </a:rPr>
              <a:t> = </a:t>
            </a:r>
            <a:r>
              <a:rPr lang="en-US" b="1" dirty="0">
                <a:latin typeface="Lato" panose="020F0502020204030203"/>
              </a:rPr>
              <a:t>100 * </a:t>
            </a:r>
            <a:r>
              <a:rPr lang="en-US" b="1" dirty="0" err="1">
                <a:latin typeface="Lato" panose="020F0502020204030203"/>
              </a:rPr>
              <a:t>w</a:t>
            </a:r>
            <a:r>
              <a:rPr lang="en-US" b="1" baseline="-25000" dirty="0" err="1">
                <a:latin typeface="Lato" panose="020F0502020204030203"/>
              </a:rPr>
              <a:t>time</a:t>
            </a:r>
            <a:endParaRPr lang="en-US" b="1" dirty="0">
              <a:latin typeface="Lato" panose="020F050202020403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B8F44D-C014-43F6-8BF3-81832F11596F}"/>
              </a:ext>
            </a:extLst>
          </p:cNvPr>
          <p:cNvSpPr txBox="1"/>
          <p:nvPr/>
        </p:nvSpPr>
        <p:spPr>
          <a:xfrm>
            <a:off x="235077" y="979273"/>
            <a:ext cx="857761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 err="1">
                <a:latin typeface="Lato" panose="020F0502020204030203"/>
              </a:rPr>
              <a:t>TaskPoint</a:t>
            </a:r>
            <a:r>
              <a:rPr lang="en-US" sz="1900" dirty="0">
                <a:latin typeface="Lato" panose="020F0502020204030203"/>
              </a:rPr>
              <a:t> = </a:t>
            </a:r>
            <a:r>
              <a:rPr lang="en-US" sz="1900" dirty="0" err="1">
                <a:latin typeface="Lato" panose="020F0502020204030203"/>
              </a:rPr>
              <a:t>TaskTimePoint</a:t>
            </a:r>
            <a:r>
              <a:rPr lang="en-US" sz="1900" dirty="0">
                <a:latin typeface="Lato" panose="020F0502020204030203"/>
              </a:rPr>
              <a:t> + </a:t>
            </a:r>
            <a:r>
              <a:rPr lang="en-US" sz="1900" dirty="0" err="1">
                <a:latin typeface="Lato" panose="020F0502020204030203"/>
              </a:rPr>
              <a:t>TaskQualityPoint</a:t>
            </a:r>
            <a:r>
              <a:rPr lang="en-US" sz="1900" dirty="0">
                <a:latin typeface="Lato" panose="020F0502020204030203"/>
              </a:rPr>
              <a:t> + </a:t>
            </a:r>
            <a:r>
              <a:rPr lang="en-US" sz="1900" dirty="0" err="1">
                <a:latin typeface="Lato" panose="020F0502020204030203"/>
              </a:rPr>
              <a:t>TaskCostPoint</a:t>
            </a:r>
            <a:endParaRPr lang="en-US" sz="1900" dirty="0">
              <a:latin typeface="Lato" panose="020F0502020204030203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CE26C-7F70-4891-B454-7CB07C0354F8}"/>
              </a:ext>
            </a:extLst>
          </p:cNvPr>
          <p:cNvSpPr txBox="1"/>
          <p:nvPr/>
        </p:nvSpPr>
        <p:spPr>
          <a:xfrm>
            <a:off x="235076" y="1336212"/>
            <a:ext cx="8762165" cy="50266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TaskCostPoint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tố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 -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qua CPI (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suất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CPI = (p *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ct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est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 /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ct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act</a:t>
            </a:r>
            <a:endParaRPr lang="en-US" dirty="0">
              <a:latin typeface="Lato" panose="020F05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p –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endParaRPr lang="vi-VN" dirty="0">
              <a:latin typeface="Lato" panose="020F05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ct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est</a:t>
            </a:r>
            <a:r>
              <a:rPr lang="vi-VN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– tổng chi phí ước lượng cho công việc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baseline="-25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act</a:t>
            </a:r>
            <a:r>
              <a:rPr lang="vi-VN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– tổng chi phí thực cho công việc (người dùng sẽ nhập vào)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CPI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Lato" panose="020F0502020204030203"/>
              </a:rPr>
              <a:t> (</a:t>
            </a:r>
            <a:r>
              <a:rPr lang="en-US" dirty="0" err="1">
                <a:latin typeface="Lato" panose="020F0502020204030203"/>
              </a:rPr>
              <a:t>với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w</a:t>
            </a:r>
            <a:r>
              <a:rPr lang="en-US" baseline="-25000" dirty="0" err="1">
                <a:latin typeface="Lato" panose="020F0502020204030203"/>
              </a:rPr>
              <a:t>cost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là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trọng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số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yếu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tố</a:t>
            </a:r>
            <a:r>
              <a:rPr lang="en-US" dirty="0">
                <a:latin typeface="Lato" panose="020F0502020204030203"/>
              </a:rPr>
              <a:t> chi </a:t>
            </a:r>
            <a:r>
              <a:rPr lang="en-US" dirty="0" err="1">
                <a:latin typeface="Lato" panose="020F0502020204030203"/>
              </a:rPr>
              <a:t>phí</a:t>
            </a:r>
            <a:r>
              <a:rPr lang="en-US" dirty="0">
                <a:latin typeface="Lato" panose="020F0502020204030203"/>
              </a:rPr>
              <a:t> – </a:t>
            </a:r>
            <a:r>
              <a:rPr lang="en-US" dirty="0" err="1">
                <a:latin typeface="Lato" panose="020F0502020204030203"/>
              </a:rPr>
              <a:t>mặc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định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là</a:t>
            </a:r>
            <a:r>
              <a:rPr lang="en-US" dirty="0">
                <a:latin typeface="Lato" panose="020F0502020204030203"/>
              </a:rPr>
              <a:t> 1/3)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/>
              </a:rPr>
              <a:t>CPI &lt; 0.5 → </a:t>
            </a:r>
            <a:r>
              <a:rPr lang="en-US" dirty="0" err="1">
                <a:latin typeface="Lato" panose="020F0502020204030203"/>
              </a:rPr>
              <a:t>TaskCostPoint</a:t>
            </a:r>
            <a:r>
              <a:rPr lang="en-US" dirty="0">
                <a:latin typeface="Lato" panose="020F0502020204030203"/>
              </a:rPr>
              <a:t> = </a:t>
            </a:r>
            <a:r>
              <a:rPr lang="en-US" b="1" dirty="0">
                <a:latin typeface="Lato" panose="020F0502020204030203"/>
              </a:rPr>
              <a:t>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/>
              </a:rPr>
              <a:t>0.5 &lt;= CPI &lt; 0.75 → </a:t>
            </a:r>
            <a:r>
              <a:rPr lang="en-US" dirty="0" err="1">
                <a:latin typeface="Lato" panose="020F0502020204030203"/>
              </a:rPr>
              <a:t>TaskCostPoint</a:t>
            </a:r>
            <a:r>
              <a:rPr lang="en-US" dirty="0">
                <a:latin typeface="Lato" panose="020F0502020204030203"/>
              </a:rPr>
              <a:t> = </a:t>
            </a:r>
            <a:r>
              <a:rPr lang="en-US" b="1" dirty="0">
                <a:latin typeface="Lato" panose="020F0502020204030203"/>
              </a:rPr>
              <a:t>40 * </a:t>
            </a:r>
            <a:r>
              <a:rPr lang="en-US" b="1" dirty="0" err="1">
                <a:latin typeface="Lato" panose="020F0502020204030203"/>
              </a:rPr>
              <a:t>w</a:t>
            </a:r>
            <a:r>
              <a:rPr lang="en-US" b="1" baseline="-25000" dirty="0" err="1">
                <a:latin typeface="Lato" panose="020F0502020204030203"/>
              </a:rPr>
              <a:t>cost</a:t>
            </a:r>
            <a:endParaRPr lang="en-US" b="1" dirty="0">
              <a:latin typeface="Lato" panose="020F0502020204030203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/>
              </a:rPr>
              <a:t>0.75 &lt;= CPI &lt; 1 → </a:t>
            </a:r>
            <a:r>
              <a:rPr lang="en-US" dirty="0" err="1">
                <a:latin typeface="Lato" panose="020F0502020204030203"/>
              </a:rPr>
              <a:t>TaskCostPoint</a:t>
            </a:r>
            <a:r>
              <a:rPr lang="en-US" dirty="0">
                <a:latin typeface="Lato" panose="020F0502020204030203"/>
              </a:rPr>
              <a:t> = </a:t>
            </a:r>
            <a:r>
              <a:rPr lang="en-US" b="1" dirty="0">
                <a:latin typeface="Lato" panose="020F0502020204030203"/>
              </a:rPr>
              <a:t>60 * </a:t>
            </a:r>
            <a:r>
              <a:rPr lang="en-US" b="1" dirty="0" err="1">
                <a:latin typeface="Lato" panose="020F0502020204030203"/>
              </a:rPr>
              <a:t>w</a:t>
            </a:r>
            <a:r>
              <a:rPr lang="en-US" b="1" baseline="-25000" dirty="0" err="1">
                <a:latin typeface="Lato" panose="020F0502020204030203"/>
              </a:rPr>
              <a:t>cost</a:t>
            </a:r>
            <a:endParaRPr lang="en-US" b="1" dirty="0">
              <a:latin typeface="Lato" panose="020F0502020204030203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/>
              </a:rPr>
              <a:t>1 &lt;= CPI &lt; 1.25 → </a:t>
            </a:r>
            <a:r>
              <a:rPr lang="en-US" dirty="0" err="1">
                <a:latin typeface="Lato" panose="020F0502020204030203"/>
              </a:rPr>
              <a:t>TaskCostPoint</a:t>
            </a:r>
            <a:r>
              <a:rPr lang="en-US" dirty="0">
                <a:latin typeface="Lato" panose="020F0502020204030203"/>
              </a:rPr>
              <a:t> = </a:t>
            </a:r>
            <a:r>
              <a:rPr lang="en-US" b="1" dirty="0">
                <a:latin typeface="Lato" panose="020F0502020204030203"/>
              </a:rPr>
              <a:t>80 * </a:t>
            </a:r>
            <a:r>
              <a:rPr lang="en-US" b="1" dirty="0" err="1">
                <a:latin typeface="Lato" panose="020F0502020204030203"/>
              </a:rPr>
              <a:t>w</a:t>
            </a:r>
            <a:r>
              <a:rPr lang="en-US" b="1" baseline="-25000" dirty="0" err="1">
                <a:latin typeface="Lato" panose="020F0502020204030203"/>
              </a:rPr>
              <a:t>cost</a:t>
            </a:r>
            <a:endParaRPr lang="en-US" b="1" dirty="0">
              <a:latin typeface="Lato" panose="020F0502020204030203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/>
              </a:rPr>
              <a:t>1.25 &lt;= CPI &lt; 1.5 → </a:t>
            </a:r>
            <a:r>
              <a:rPr lang="en-US" dirty="0" err="1">
                <a:latin typeface="Lato" panose="020F0502020204030203"/>
              </a:rPr>
              <a:t>TaskCostPoint</a:t>
            </a:r>
            <a:r>
              <a:rPr lang="en-US" dirty="0">
                <a:latin typeface="Lato" panose="020F0502020204030203"/>
              </a:rPr>
              <a:t> = </a:t>
            </a:r>
            <a:r>
              <a:rPr lang="en-US" b="1" dirty="0">
                <a:latin typeface="Lato" panose="020F0502020204030203"/>
              </a:rPr>
              <a:t>90 * </a:t>
            </a:r>
            <a:r>
              <a:rPr lang="en-US" b="1" dirty="0" err="1">
                <a:latin typeface="Lato" panose="020F0502020204030203"/>
              </a:rPr>
              <a:t>w</a:t>
            </a:r>
            <a:r>
              <a:rPr lang="en-US" b="1" baseline="-25000" dirty="0" err="1">
                <a:latin typeface="Lato" panose="020F0502020204030203"/>
              </a:rPr>
              <a:t>cost</a:t>
            </a:r>
            <a:endParaRPr lang="en-US" b="1" dirty="0">
              <a:latin typeface="Lato" panose="020F0502020204030203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/>
              </a:rPr>
              <a:t>1.5 &lt;= CPI → </a:t>
            </a:r>
            <a:r>
              <a:rPr lang="en-US" dirty="0" err="1">
                <a:latin typeface="Lato" panose="020F0502020204030203"/>
              </a:rPr>
              <a:t>TaskCostPoint</a:t>
            </a:r>
            <a:r>
              <a:rPr lang="en-US" dirty="0">
                <a:latin typeface="Lato" panose="020F0502020204030203"/>
              </a:rPr>
              <a:t> = </a:t>
            </a:r>
            <a:r>
              <a:rPr lang="en-US" b="1" dirty="0">
                <a:latin typeface="Lato" panose="020F0502020204030203"/>
              </a:rPr>
              <a:t>100 * </a:t>
            </a:r>
            <a:r>
              <a:rPr lang="en-US" b="1" dirty="0" err="1">
                <a:latin typeface="Lato" panose="020F0502020204030203"/>
              </a:rPr>
              <a:t>w</a:t>
            </a:r>
            <a:r>
              <a:rPr lang="en-US" b="1" baseline="-25000" dirty="0" err="1">
                <a:latin typeface="Lato" panose="020F0502020204030203"/>
              </a:rPr>
              <a:t>cost</a:t>
            </a:r>
            <a:endParaRPr lang="en-US" b="1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182038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0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&amp;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BAFE50C-A355-4048-9335-7459FA0BF0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6" y="530352"/>
            <a:ext cx="8325827" cy="577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4. </a:t>
            </a:r>
            <a:r>
              <a:rPr lang="en-US" sz="2400" b="1" dirty="0" err="1"/>
              <a:t>Đánh</a:t>
            </a:r>
            <a:r>
              <a:rPr lang="en-US" sz="2400" b="1" dirty="0"/>
              <a:t> </a:t>
            </a:r>
            <a:r>
              <a:rPr lang="en-US" sz="2400" b="1" dirty="0" err="1"/>
              <a:t>giá</a:t>
            </a:r>
            <a:r>
              <a:rPr lang="en-US" sz="2400" b="1" dirty="0"/>
              <a:t> </a:t>
            </a:r>
            <a:r>
              <a:rPr lang="en-US" sz="2400" b="1" dirty="0" err="1"/>
              <a:t>thành</a:t>
            </a:r>
            <a:r>
              <a:rPr lang="en-US" sz="2400" b="1" dirty="0"/>
              <a:t> </a:t>
            </a:r>
            <a:r>
              <a:rPr lang="en-US" sz="2400" b="1" dirty="0" err="1"/>
              <a:t>viên</a:t>
            </a:r>
            <a:r>
              <a:rPr lang="en-US" sz="2400" b="1" dirty="0"/>
              <a:t> </a:t>
            </a:r>
            <a:r>
              <a:rPr lang="en-US" sz="2400" b="1" dirty="0" err="1"/>
              <a:t>dự</a:t>
            </a:r>
            <a:r>
              <a:rPr lang="en-US" sz="2400" b="1" dirty="0"/>
              <a:t> </a:t>
            </a:r>
            <a:r>
              <a:rPr lang="en-US" sz="2400" b="1" dirty="0" err="1"/>
              <a:t>án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245271-59B4-4D35-8624-714884632268}"/>
              </a:ext>
            </a:extLst>
          </p:cNvPr>
          <p:cNvSpPr txBox="1"/>
          <p:nvPr/>
        </p:nvSpPr>
        <p:spPr>
          <a:xfrm>
            <a:off x="235076" y="1067861"/>
            <a:ext cx="91342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900" dirty="0" err="1">
                <a:latin typeface="Lato" panose="020F0502020204030203"/>
              </a:rPr>
              <a:t>MemberPoint</a:t>
            </a:r>
            <a:r>
              <a:rPr lang="en-US" sz="1900" dirty="0">
                <a:latin typeface="Lato" panose="020F0502020204030203"/>
              </a:rPr>
              <a:t> = </a:t>
            </a:r>
            <a:r>
              <a:rPr lang="en-US" sz="1900" dirty="0" err="1">
                <a:latin typeface="Lato" panose="020F0502020204030203"/>
              </a:rPr>
              <a:t>MemberTimePoint</a:t>
            </a:r>
            <a:r>
              <a:rPr lang="en-US" sz="1900" dirty="0">
                <a:latin typeface="Lato" panose="020F0502020204030203"/>
              </a:rPr>
              <a:t> + </a:t>
            </a:r>
            <a:r>
              <a:rPr lang="en-US" sz="1900" dirty="0" err="1">
                <a:latin typeface="Lato" panose="020F0502020204030203"/>
              </a:rPr>
              <a:t>MemberQualityPoint</a:t>
            </a:r>
            <a:r>
              <a:rPr lang="en-US" sz="1900" dirty="0">
                <a:latin typeface="Lato" panose="020F0502020204030203"/>
              </a:rPr>
              <a:t> + </a:t>
            </a:r>
            <a:r>
              <a:rPr lang="en-US" sz="1900" dirty="0" err="1">
                <a:latin typeface="Lato" panose="020F0502020204030203"/>
              </a:rPr>
              <a:t>MemberCostPoint</a:t>
            </a:r>
            <a:r>
              <a:rPr lang="en-US" sz="1900" dirty="0">
                <a:latin typeface="Lato" panose="020F0502020204030203"/>
              </a:rPr>
              <a:t> + </a:t>
            </a:r>
            <a:r>
              <a:rPr lang="en-US" sz="1900" dirty="0" err="1">
                <a:latin typeface="Lato" panose="020F0502020204030203"/>
              </a:rPr>
              <a:t>MemberTimeDistributionPoint</a:t>
            </a:r>
            <a:endParaRPr lang="en-US" sz="1900" dirty="0">
              <a:latin typeface="Lato" panose="020F0502020204030203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DDF937-FD7D-48C0-BC93-8230787B8D74}"/>
              </a:ext>
            </a:extLst>
          </p:cNvPr>
          <p:cNvSpPr txBox="1"/>
          <p:nvPr/>
        </p:nvSpPr>
        <p:spPr>
          <a:xfrm>
            <a:off x="235077" y="1844995"/>
            <a:ext cx="8762166" cy="8717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Lato" panose="020F0502020204030203"/>
              </a:rPr>
              <a:t>MemberTimePoint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tố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 =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TaskTimePoint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time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mặc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0.25</a:t>
            </a:r>
            <a:endParaRPr lang="en-US" dirty="0">
              <a:latin typeface="Lato" panose="020F0502020204030203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1CED5C-998F-45D9-9C1B-61319983BCBF}"/>
              </a:ext>
            </a:extLst>
          </p:cNvPr>
          <p:cNvSpPr txBox="1"/>
          <p:nvPr/>
        </p:nvSpPr>
        <p:spPr>
          <a:xfrm>
            <a:off x="235076" y="2777330"/>
            <a:ext cx="8762165" cy="8717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Lato" panose="020F0502020204030203"/>
              </a:rPr>
              <a:t>MemberQualityPoint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tố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chất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 =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TaskQualityPoint</a:t>
            </a:r>
            <a:b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quality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mặc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0.25</a:t>
            </a:r>
            <a:endParaRPr lang="en-US" dirty="0">
              <a:latin typeface="Lato" panose="020F0502020204030203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DEB42-56FA-4DFD-9522-50DEA25C8ED6}"/>
              </a:ext>
            </a:extLst>
          </p:cNvPr>
          <p:cNvSpPr txBox="1"/>
          <p:nvPr/>
        </p:nvSpPr>
        <p:spPr>
          <a:xfrm>
            <a:off x="235076" y="1844995"/>
            <a:ext cx="8762165" cy="29492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Lato" panose="020F0502020204030203"/>
              </a:rPr>
              <a:t>MemberTimeDistributionPoint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tố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bố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Khái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niệm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“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Bấm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giờ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đúng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”: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Bấm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giờ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“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tắt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tay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”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Bấm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giờ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khoảng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8h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20h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1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ngày</a:t>
            </a:r>
            <a:endParaRPr lang="en-US" dirty="0">
              <a:latin typeface="Lato" panose="020F0502020204030203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Lato" panose="020F0502020204030203"/>
              </a:rPr>
              <a:t>(∑ m</a:t>
            </a:r>
            <a:r>
              <a:rPr lang="en-US" baseline="-25000" dirty="0">
                <a:latin typeface="Lato" panose="020F0502020204030203"/>
              </a:rPr>
              <a:t>i</a:t>
            </a:r>
            <a:r>
              <a:rPr lang="en-US" dirty="0">
                <a:latin typeface="Lato" panose="020F0502020204030203"/>
              </a:rPr>
              <a:t> / ∑ 100) * 100 * </a:t>
            </a:r>
            <a:r>
              <a:rPr lang="en-US" dirty="0" err="1">
                <a:latin typeface="Lato" panose="020F0502020204030203"/>
              </a:rPr>
              <a:t>w</a:t>
            </a:r>
            <a:r>
              <a:rPr lang="en-US" baseline="-25000" dirty="0" err="1">
                <a:latin typeface="Lato" panose="020F0502020204030203"/>
              </a:rPr>
              <a:t>distribution</a:t>
            </a:r>
            <a:endParaRPr lang="en-US" baseline="-25000" dirty="0">
              <a:latin typeface="Lato" panose="020F0502020204030203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/>
              </a:rPr>
              <a:t>m</a:t>
            </a:r>
            <a:r>
              <a:rPr lang="en-US" baseline="-25000" dirty="0">
                <a:latin typeface="Lato" panose="020F0502020204030203"/>
              </a:rPr>
              <a:t>i</a:t>
            </a:r>
            <a:r>
              <a:rPr lang="en-US" dirty="0">
                <a:latin typeface="Lato" panose="020F0502020204030203"/>
              </a:rPr>
              <a:t> – </a:t>
            </a:r>
            <a:r>
              <a:rPr lang="en-US" dirty="0" err="1">
                <a:latin typeface="Lato" panose="020F0502020204030203"/>
              </a:rPr>
              <a:t>điểm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cho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bấm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giờ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đang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xét</a:t>
            </a:r>
            <a:r>
              <a:rPr lang="en-US" dirty="0">
                <a:latin typeface="Lato" panose="020F0502020204030203"/>
              </a:rPr>
              <a:t> (</a:t>
            </a:r>
            <a:r>
              <a:rPr lang="en-US" i="1" dirty="0" err="1">
                <a:latin typeface="Lato" panose="020F0502020204030203"/>
              </a:rPr>
              <a:t>hợp</a:t>
            </a:r>
            <a:r>
              <a:rPr lang="en-US" i="1" dirty="0">
                <a:latin typeface="Lato" panose="020F0502020204030203"/>
              </a:rPr>
              <a:t> </a:t>
            </a:r>
            <a:r>
              <a:rPr lang="en-US" i="1" dirty="0" err="1">
                <a:latin typeface="Lato" panose="020F0502020204030203"/>
              </a:rPr>
              <a:t>lệ</a:t>
            </a:r>
            <a:r>
              <a:rPr lang="en-US" i="1" dirty="0">
                <a:latin typeface="Lato" panose="020F0502020204030203"/>
              </a:rPr>
              <a:t> = 100/100</a:t>
            </a:r>
            <a:r>
              <a:rPr lang="en-US" dirty="0">
                <a:latin typeface="Lato" panose="020F0502020204030203"/>
              </a:rPr>
              <a:t>, </a:t>
            </a:r>
            <a:r>
              <a:rPr lang="en-US" i="1" dirty="0" err="1">
                <a:latin typeface="Lato" panose="020F0502020204030203"/>
              </a:rPr>
              <a:t>không</a:t>
            </a:r>
            <a:r>
              <a:rPr lang="en-US" i="1" dirty="0">
                <a:latin typeface="Lato" panose="020F0502020204030203"/>
              </a:rPr>
              <a:t> </a:t>
            </a:r>
            <a:r>
              <a:rPr lang="en-US" i="1" dirty="0" err="1">
                <a:latin typeface="Lato" panose="020F0502020204030203"/>
              </a:rPr>
              <a:t>hợp</a:t>
            </a:r>
            <a:r>
              <a:rPr lang="en-US" i="1" dirty="0">
                <a:latin typeface="Lato" panose="020F0502020204030203"/>
              </a:rPr>
              <a:t> </a:t>
            </a:r>
            <a:r>
              <a:rPr lang="en-US" i="1" dirty="0" err="1">
                <a:latin typeface="Lato" panose="020F0502020204030203"/>
              </a:rPr>
              <a:t>lệ</a:t>
            </a:r>
            <a:r>
              <a:rPr lang="en-US" i="1" dirty="0">
                <a:latin typeface="Lato" panose="020F0502020204030203"/>
              </a:rPr>
              <a:t> = 80/100</a:t>
            </a:r>
            <a:r>
              <a:rPr lang="en-US" dirty="0">
                <a:latin typeface="Lato" panose="020F0502020204030203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Lato" panose="020F0502020204030203"/>
              </a:rPr>
              <a:t>w</a:t>
            </a:r>
            <a:r>
              <a:rPr lang="en-US" baseline="-25000" dirty="0" err="1">
                <a:latin typeface="Lato" panose="020F0502020204030203"/>
              </a:rPr>
              <a:t>distribution</a:t>
            </a:r>
            <a:r>
              <a:rPr lang="en-US" dirty="0">
                <a:latin typeface="Lato" panose="020F0502020204030203"/>
              </a:rPr>
              <a:t> – </a:t>
            </a:r>
            <a:r>
              <a:rPr lang="en-US" dirty="0" err="1">
                <a:latin typeface="Lato" panose="020F0502020204030203"/>
              </a:rPr>
              <a:t>trọng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số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yếu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tố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phân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bố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thời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gian</a:t>
            </a:r>
            <a:r>
              <a:rPr lang="en-US" dirty="0">
                <a:latin typeface="Lato" panose="020F0502020204030203"/>
              </a:rPr>
              <a:t> (</a:t>
            </a:r>
            <a:r>
              <a:rPr lang="en-US" dirty="0" err="1">
                <a:latin typeface="Lato" panose="020F0502020204030203"/>
              </a:rPr>
              <a:t>giá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trị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mặc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định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là</a:t>
            </a:r>
            <a:r>
              <a:rPr lang="en-US" dirty="0">
                <a:latin typeface="Lato" panose="020F0502020204030203"/>
              </a:rPr>
              <a:t> 0.25)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95E58-A3D5-4B9F-A30F-EC8C9E6F7F7D}"/>
              </a:ext>
            </a:extLst>
          </p:cNvPr>
          <p:cNvSpPr txBox="1"/>
          <p:nvPr/>
        </p:nvSpPr>
        <p:spPr>
          <a:xfrm>
            <a:off x="235076" y="1844995"/>
            <a:ext cx="8762165" cy="3780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MemberCostPoint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tố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 -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qua CPI (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suất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CPI = (p *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cm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est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 /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cm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act</a:t>
            </a:r>
            <a:endParaRPr lang="en-US" dirty="0">
              <a:latin typeface="Lato" panose="020F05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p –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endParaRPr lang="vi-VN" dirty="0">
              <a:latin typeface="Lato" panose="020F05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est</a:t>
            </a:r>
            <a:r>
              <a:rPr lang="en-US" baseline="-25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ct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est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*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member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– tổng chi phí ước lượng cho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vi-VN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công việc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member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= 0.8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member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= 0.2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phê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duyệt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vi-VN" dirty="0">
              <a:latin typeface="Lato" panose="020F05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act</a:t>
            </a:r>
            <a:r>
              <a:rPr lang="vi-VN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– tổng chi phí thực cho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vi-VN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công việc (người dùng sẽ nhập vào)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CPI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Tương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tự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bên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TaskCostPoint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.</a:t>
            </a:r>
            <a:endParaRPr lang="en-US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2264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13" grpId="0"/>
      <p:bldP spid="14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4B59A-ECA8-4FE1-8941-F71F962C6EB1}"/>
              </a:ext>
            </a:extLst>
          </p:cNvPr>
          <p:cNvSpPr txBox="1"/>
          <p:nvPr/>
        </p:nvSpPr>
        <p:spPr>
          <a:xfrm>
            <a:off x="102555" y="714229"/>
            <a:ext cx="857761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 err="1">
                <a:latin typeface="Lato" panose="020F0502020204030203"/>
              </a:rPr>
              <a:t>Giải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quyết</a:t>
            </a:r>
            <a:r>
              <a:rPr lang="en-US" sz="1900" dirty="0">
                <a:latin typeface="Lato" panose="020F0502020204030203"/>
              </a:rPr>
              <a:t> 2 </a:t>
            </a:r>
            <a:r>
              <a:rPr lang="en-US" sz="1900" dirty="0" err="1">
                <a:latin typeface="Lato" panose="020F0502020204030203"/>
              </a:rPr>
              <a:t>vấn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đề</a:t>
            </a:r>
            <a:r>
              <a:rPr lang="en-US" sz="1900" dirty="0">
                <a:latin typeface="Lato" panose="020F0502020204030203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98314-693C-4684-92A4-9F75BDE92DCB}"/>
              </a:ext>
            </a:extLst>
          </p:cNvPr>
          <p:cNvSpPr txBox="1"/>
          <p:nvPr/>
        </p:nvSpPr>
        <p:spPr>
          <a:xfrm>
            <a:off x="102555" y="1090466"/>
            <a:ext cx="857761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Lato" panose="020F0502020204030203"/>
              </a:rPr>
              <a:t>Xác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định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được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các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công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việc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bị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ảnh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hưởng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khi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thực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hiện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yêu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cầu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thay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đổi</a:t>
            </a:r>
            <a:r>
              <a:rPr lang="en-US" sz="1900" dirty="0">
                <a:latin typeface="Lato" panose="020F0502020204030203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15531D-CB59-4A90-9050-DA14E855EA06}"/>
              </a:ext>
            </a:extLst>
          </p:cNvPr>
          <p:cNvSpPr txBox="1"/>
          <p:nvPr/>
        </p:nvSpPr>
        <p:spPr>
          <a:xfrm>
            <a:off x="102555" y="1543581"/>
            <a:ext cx="857761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Lato" panose="020F0502020204030203"/>
              </a:rPr>
              <a:t>Các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công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việc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ấy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ảnh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hưởng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như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thế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nào</a:t>
            </a:r>
            <a:r>
              <a:rPr lang="en-US" sz="1900" dirty="0">
                <a:latin typeface="Lato" panose="020F0502020204030203"/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23097-33F2-49C2-9AB2-A4C4EA8FC1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2512" y="1543581"/>
            <a:ext cx="6178975" cy="3589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225B96-9310-4474-8E3A-2977755A08A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4398" y="1876284"/>
            <a:ext cx="7527235" cy="4695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AA6D07-4D52-4BA3-A93C-7ADF88DC6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7" y="1937674"/>
            <a:ext cx="7527236" cy="444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9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3084443"/>
            <a:ext cx="5526984" cy="689113"/>
          </a:xfrm>
        </p:spPr>
        <p:txBody>
          <a:bodyPr/>
          <a:lstStyle/>
          <a:p>
            <a:pPr marL="0" indent="0">
              <a:buNone/>
            </a:pPr>
            <a:r>
              <a:rPr lang="en-US" sz="4800" b="1" dirty="0"/>
              <a:t>GIỚI THIỆU ĐỀ TÀI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12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84646" y="2387048"/>
            <a:ext cx="3830707" cy="2083904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b="1" dirty="0"/>
              <a:t>KẾT LUẬN VÀ HƯỚNG PHÁT TRIỂN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66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28588" lvl="0" indent="-128588" algn="l" rtl="0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vi-VN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Xây dựng thành công ứng dụng 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vi-VN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Quản lý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công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dự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án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”.</a:t>
            </a:r>
            <a:endParaRPr lang="vi-VN" sz="2400" dirty="0"/>
          </a:p>
          <a:p>
            <a:pPr marL="128588" lvl="0" indent="-128588" algn="l" rtl="0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vi-VN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Tích hợp ứng dụng vào hệ thống không gian làm việc số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DXClan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của công ty Cổ phần An toàn thông tin và Truyền thông Việt Nam (VNIST)</a:t>
            </a:r>
            <a:endParaRPr lang="vi-VN" sz="2400" dirty="0"/>
          </a:p>
          <a:p>
            <a:pPr marL="128588" lvl="0" indent="-128588" algn="l" rtl="0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vi-VN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Giải quyết các vấn đề mà các phần mềm trên thị trường đang gặp phải</a:t>
            </a:r>
            <a:endParaRPr lang="vi-VN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671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28588" lvl="0" indent="-128588" algn="l" rtl="0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-US" sz="2400" dirty="0">
                <a:solidFill>
                  <a:schemeClr val="dk1"/>
                </a:solidFill>
                <a:latin typeface="Lato" panose="020F0502020204030203"/>
                <a:ea typeface="Arial"/>
                <a:cs typeface="Arial"/>
                <a:sym typeface="Arial"/>
              </a:rPr>
              <a:t> </a:t>
            </a:r>
            <a:r>
              <a:rPr lang="vi-VN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Xây dựng ứng dụng trên nền tảng 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vi-VN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ndroid và i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OS.</a:t>
            </a:r>
          </a:p>
          <a:p>
            <a:pPr marL="128588" lvl="0" indent="-128588" algn="l" rtl="0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Cải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thiện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mô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hình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công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thức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đánh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giá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công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việc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và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thành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viên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dự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án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để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hoàn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thiện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và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tính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ứng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dụng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cao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hơn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.</a:t>
            </a:r>
          </a:p>
          <a:p>
            <a:pPr marL="128588" lvl="0" indent="-128588" algn="l" rtl="0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Thêm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thuật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khác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trợ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giúp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nhà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lập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kế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hoạch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dự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án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28588" lvl="0" indent="-128588" algn="l" rtl="0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Tích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hợp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các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bài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toán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giải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quyết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rủi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ro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và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giải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quyết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vấn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đề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phát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sinh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trong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dự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án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.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4278664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3743773" y="2357354"/>
            <a:ext cx="4976158" cy="21432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Xin </a:t>
            </a:r>
            <a:r>
              <a:rPr lang="en-US" sz="4800" dirty="0" err="1"/>
              <a:t>cám</a:t>
            </a:r>
            <a:r>
              <a:rPr lang="en-US" sz="4800" dirty="0"/>
              <a:t> </a:t>
            </a:r>
            <a:r>
              <a:rPr lang="en-US" sz="4800" dirty="0" err="1"/>
              <a:t>ơn</a:t>
            </a:r>
            <a:r>
              <a:rPr lang="en-US" sz="4800" dirty="0"/>
              <a:t> </a:t>
            </a:r>
            <a:r>
              <a:rPr lang="en-US" sz="4800" dirty="0" err="1"/>
              <a:t>thầy</a:t>
            </a:r>
            <a:r>
              <a:rPr lang="en-US" sz="4800" dirty="0"/>
              <a:t> </a:t>
            </a:r>
            <a:r>
              <a:rPr lang="en-US" sz="4800" dirty="0" err="1"/>
              <a:t>cô</a:t>
            </a:r>
            <a:r>
              <a:rPr lang="en-US" sz="4800" dirty="0"/>
              <a:t> </a:t>
            </a:r>
            <a:r>
              <a:rPr lang="en-US" sz="4800" dirty="0" err="1"/>
              <a:t>và</a:t>
            </a:r>
            <a:r>
              <a:rPr lang="en-US" sz="4800" dirty="0"/>
              <a:t> </a:t>
            </a:r>
            <a:r>
              <a:rPr lang="en-US" sz="4800" dirty="0" err="1"/>
              <a:t>các</a:t>
            </a:r>
            <a:r>
              <a:rPr lang="en-US" sz="4800" dirty="0"/>
              <a:t> </a:t>
            </a:r>
            <a:r>
              <a:rPr lang="en-US" sz="4800" dirty="0" err="1"/>
              <a:t>bạn</a:t>
            </a:r>
            <a:r>
              <a:rPr lang="en-US" sz="4800" dirty="0"/>
              <a:t> </a:t>
            </a:r>
            <a:r>
              <a:rPr lang="en-US" sz="4800" dirty="0" err="1"/>
              <a:t>đã</a:t>
            </a:r>
            <a:r>
              <a:rPr lang="en-US" sz="4800" dirty="0"/>
              <a:t> </a:t>
            </a:r>
            <a:r>
              <a:rPr lang="en-US" sz="4800" dirty="0" err="1"/>
              <a:t>chú</a:t>
            </a:r>
            <a:r>
              <a:rPr lang="en-US" sz="4800" dirty="0"/>
              <a:t> ý </a:t>
            </a:r>
            <a:r>
              <a:rPr lang="en-US" sz="4800" dirty="0" err="1"/>
              <a:t>lắng</a:t>
            </a:r>
            <a:r>
              <a:rPr lang="en-US" sz="4800" dirty="0"/>
              <a:t> </a:t>
            </a:r>
            <a:r>
              <a:rPr lang="en-US" sz="4800" dirty="0" err="1"/>
              <a:t>nghe</a:t>
            </a:r>
            <a:r>
              <a:rPr lang="en-US" sz="4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sz="2000" dirty="0"/>
              <a:t>[1] Công ty Việt Anh, Tài liệu quy trình nghiệp vụ, 2020.</a:t>
            </a:r>
            <a:endParaRPr lang="en-US" sz="2000" dirty="0">
              <a:latin typeface="Lato" panose="020F0502020204030203"/>
            </a:endParaRPr>
          </a:p>
          <a:p>
            <a:pPr marL="0" indent="0">
              <a:buNone/>
            </a:pPr>
            <a:r>
              <a:rPr lang="en-US" sz="2000" dirty="0">
                <a:latin typeface="Lato" panose="020F0502020204030203"/>
              </a:rPr>
              <a:t>[2]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Bodunwa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Oluwatoyin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Kikelomo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and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Makinde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Jamiu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Olalekan, Application of Critical Path Method (CPM) and Project Evaluation Review Techniques (PERT) in Project Planning and Scheduling, Journal of Mathematics and Statistical Science, 6, 1-8, 2020.</a:t>
            </a:r>
          </a:p>
          <a:p>
            <a:pPr marL="0" indent="0">
              <a:buNone/>
            </a:pPr>
            <a:r>
              <a:rPr lang="en-US" sz="2000" dirty="0">
                <a:latin typeface="Lato" panose="020F0502020204030203"/>
                <a:ea typeface="Times New Roman" panose="02020603050405020304" pitchFamily="18" charset="0"/>
              </a:rPr>
              <a:t>[3]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Chương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4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Điều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hành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dự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án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bằng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PERT/CPM, </a:t>
            </a:r>
            <a:r>
              <a:rPr lang="en-US" sz="2000" u="sng" dirty="0">
                <a:solidFill>
                  <a:srgbClr val="0563C1"/>
                </a:solidFill>
                <a:effectLst/>
                <a:latin typeface="Lato" panose="020F0502020204030203"/>
                <a:ea typeface="Times New Roman" panose="02020603050405020304" pitchFamily="18" charset="0"/>
                <a:hlinkClick r:id="rId2"/>
              </a:rPr>
              <a:t>http://nguyenvanvuantvu.yolasite.com/resources/PP_%C4%91%E1%BB%8Bnh_l%C6%B0%E1%BB%A3ng_trong_KT/chuong4.PDF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truy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cập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lần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cuối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2021.</a:t>
            </a:r>
          </a:p>
          <a:p>
            <a:pPr marL="0" indent="0">
              <a:buNone/>
            </a:pPr>
            <a:r>
              <a:rPr lang="en-US" sz="2000" dirty="0">
                <a:latin typeface="Lato" panose="020F0502020204030203"/>
                <a:ea typeface="Times New Roman" panose="02020603050405020304" pitchFamily="18" charset="0"/>
              </a:rPr>
              <a:t>[4]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Nguyễn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Thị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Thư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Xây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dựng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phần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mềm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hỗ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trợ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quản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lý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rủi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ro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vấn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đề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phát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sinh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trong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quá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trình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thực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hiện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công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việc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, ĐATN,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Trường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Đại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học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Bách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Khoa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Hà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Nội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Hà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Nội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, 12/2019.</a:t>
            </a:r>
          </a:p>
          <a:p>
            <a:pPr marL="0" indent="0">
              <a:buNone/>
            </a:pPr>
            <a:endParaRPr lang="en-US" sz="20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2542287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Usecase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4EC9E-4F44-465E-912C-4B5C739EC6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9302" y="953687"/>
            <a:ext cx="8116400" cy="495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727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BE2795-05AB-471B-A92D-D36554C37DC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977" y="1125399"/>
            <a:ext cx="6856345" cy="42106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21635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– P1</a:t>
            </a: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7472595B-417B-4EF1-A87D-93C75A54C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125"/>
            <a:ext cx="9144000" cy="536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293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– P2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0A45A0C-A354-417C-B8BD-E38B8E677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18" y="881821"/>
            <a:ext cx="9144000" cy="474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052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EDBC80-2626-4C2D-B624-95AAA6BFB9F6}"/>
              </a:ext>
            </a:extLst>
          </p:cNvPr>
          <p:cNvSpPr txBox="1"/>
          <p:nvPr/>
        </p:nvSpPr>
        <p:spPr>
          <a:xfrm>
            <a:off x="235076" y="872214"/>
            <a:ext cx="8673846" cy="3347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latin typeface="Lato" panose="020F0502020204030203"/>
              </a:rPr>
              <a:t>Khó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khăn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khi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quản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lý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công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việc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dự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án</a:t>
            </a:r>
            <a:endParaRPr lang="en-US" sz="2400" dirty="0">
              <a:latin typeface="Lato" panose="020F0502020204030203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Lato" panose="020F0502020204030203"/>
              </a:rPr>
              <a:t>Lập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kế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hoạch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dự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án</a:t>
            </a:r>
            <a:endParaRPr lang="en-US" sz="2400" dirty="0">
              <a:latin typeface="Lato" panose="020F0502020204030203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Lato" panose="020F0502020204030203"/>
              </a:rPr>
              <a:t>Đánh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giá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công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việc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và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thành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viên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dự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án</a:t>
            </a:r>
            <a:endParaRPr lang="en-US" sz="2400" dirty="0">
              <a:latin typeface="Lato" panose="020F0502020204030203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Lato" panose="020F0502020204030203"/>
              </a:rPr>
              <a:t>Yêu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cầu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thay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đổi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phát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sinh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trong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dự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án</a:t>
            </a:r>
            <a:endParaRPr lang="en-US" sz="2400" dirty="0">
              <a:latin typeface="Lato" panose="020F0502020204030203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latin typeface="Lato" panose="020F0502020204030203"/>
              </a:rPr>
              <a:t>Hiện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trạng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thực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tế</a:t>
            </a:r>
            <a:endParaRPr lang="en-US" sz="2400" dirty="0">
              <a:latin typeface="Lato" panose="020F0502020204030203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latin typeface="Lato" panose="020F0502020204030203"/>
              </a:rPr>
              <a:t>Giới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thiệu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hệ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thống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DXClan</a:t>
            </a:r>
            <a:endParaRPr lang="en-US" sz="24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2623082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–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EDBC80-2626-4C2D-B624-95AAA6BFB9F6}"/>
              </a:ext>
            </a:extLst>
          </p:cNvPr>
          <p:cNvSpPr txBox="1"/>
          <p:nvPr/>
        </p:nvSpPr>
        <p:spPr>
          <a:xfrm>
            <a:off x="235077" y="4471122"/>
            <a:ext cx="5052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Lato" panose="020F0502020204030203"/>
              </a:rPr>
              <a:t>Lập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kế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hoạch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dự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án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dựa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vào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kinh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nghiệm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của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người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quản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lý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dự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án</a:t>
            </a:r>
            <a:r>
              <a:rPr lang="en-US" sz="2400" dirty="0">
                <a:latin typeface="Lato" panose="020F0502020204030203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A99D8-C5B5-446E-8DE1-21FD6689B363}"/>
              </a:ext>
            </a:extLst>
          </p:cNvPr>
          <p:cNvSpPr txBox="1"/>
          <p:nvPr/>
        </p:nvSpPr>
        <p:spPr>
          <a:xfrm>
            <a:off x="235077" y="1906439"/>
            <a:ext cx="5052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Lato" panose="020F0502020204030203"/>
              </a:rPr>
              <a:t>Lập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kế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hoạch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là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bước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quan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trọng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và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thiết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yếu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của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mỗi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dự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án</a:t>
            </a:r>
            <a:r>
              <a:rPr lang="en-US" sz="2400" dirty="0">
                <a:latin typeface="Lato" panose="020F0502020204030203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0F1672-01EE-4E8E-BF1F-45D25938E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097" y="880909"/>
            <a:ext cx="3889811" cy="323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7F54DEF-5C90-4739-BE69-3FEDCCC46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056" y="4066790"/>
            <a:ext cx="3159891" cy="176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479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6" y="78613"/>
            <a:ext cx="8809831" cy="451739"/>
          </a:xfrm>
        </p:spPr>
        <p:txBody>
          <a:bodyPr/>
          <a:lstStyle/>
          <a:p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–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EDBC80-2626-4C2D-B624-95AAA6BFB9F6}"/>
              </a:ext>
            </a:extLst>
          </p:cNvPr>
          <p:cNvSpPr txBox="1"/>
          <p:nvPr/>
        </p:nvSpPr>
        <p:spPr>
          <a:xfrm>
            <a:off x="71542" y="2931480"/>
            <a:ext cx="5418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Lato" panose="020F0502020204030203"/>
              </a:rPr>
              <a:t>Mô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hình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công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thức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đánh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giá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phức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tạp</a:t>
            </a:r>
            <a:r>
              <a:rPr lang="en-US" sz="2400" dirty="0">
                <a:latin typeface="Lato" panose="020F0502020204030203"/>
              </a:rPr>
              <a:t> do </a:t>
            </a:r>
            <a:r>
              <a:rPr lang="en-US" sz="2400" dirty="0" err="1">
                <a:latin typeface="Lato" panose="020F0502020204030203"/>
              </a:rPr>
              <a:t>phụ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thuộc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nhiều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yếu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tố</a:t>
            </a:r>
            <a:r>
              <a:rPr lang="en-US" sz="2400" dirty="0">
                <a:latin typeface="Lato" panose="020F0502020204030203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A99D8-C5B5-446E-8DE1-21FD6689B363}"/>
              </a:ext>
            </a:extLst>
          </p:cNvPr>
          <p:cNvSpPr txBox="1"/>
          <p:nvPr/>
        </p:nvSpPr>
        <p:spPr>
          <a:xfrm>
            <a:off x="61367" y="1252017"/>
            <a:ext cx="5186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Lato" panose="020F0502020204030203"/>
              </a:rPr>
              <a:t>Việc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đánh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giá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quyết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định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chất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lượng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dự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án</a:t>
            </a:r>
            <a:r>
              <a:rPr lang="en-US" sz="2400" dirty="0">
                <a:latin typeface="Lato" panose="020F0502020204030203"/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C4CD10-724D-438D-A9F1-016722C3C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774" y="819049"/>
            <a:ext cx="2415934" cy="252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5B06452-2262-4015-9CEC-CF6FA2D13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49" y="4429832"/>
            <a:ext cx="3014559" cy="169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1F5C71A-BC31-42AC-99B1-F29123B1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026" y="2264126"/>
            <a:ext cx="2806447" cy="216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BDA0E0-47C1-4EEC-80E9-FB9C71473B87}"/>
              </a:ext>
            </a:extLst>
          </p:cNvPr>
          <p:cNvSpPr txBox="1"/>
          <p:nvPr/>
        </p:nvSpPr>
        <p:spPr>
          <a:xfrm>
            <a:off x="61367" y="4843081"/>
            <a:ext cx="5418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Lato" panose="020F0502020204030203"/>
              </a:rPr>
              <a:t>Đa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phần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đánh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giá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được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thực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hiện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thủ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công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dựa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trên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phiếu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khảo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sát</a:t>
            </a:r>
            <a:r>
              <a:rPr lang="en-US" sz="2400" dirty="0">
                <a:latin typeface="Lato" panose="020F0502020204030203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4244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–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EDBC80-2626-4C2D-B624-95AAA6BFB9F6}"/>
              </a:ext>
            </a:extLst>
          </p:cNvPr>
          <p:cNvSpPr txBox="1"/>
          <p:nvPr/>
        </p:nvSpPr>
        <p:spPr>
          <a:xfrm>
            <a:off x="4814002" y="857644"/>
            <a:ext cx="4094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Lato" panose="020F0502020204030203"/>
              </a:rPr>
              <a:t>Các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yêu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cầu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thay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đổi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nên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có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yếu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tố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định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lượng</a:t>
            </a:r>
            <a:r>
              <a:rPr lang="en-US" sz="2400" dirty="0">
                <a:latin typeface="Lato" panose="020F0502020204030203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A99D8-C5B5-446E-8DE1-21FD6689B363}"/>
              </a:ext>
            </a:extLst>
          </p:cNvPr>
          <p:cNvSpPr txBox="1"/>
          <p:nvPr/>
        </p:nvSpPr>
        <p:spPr>
          <a:xfrm>
            <a:off x="235077" y="857644"/>
            <a:ext cx="3714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Lato" panose="020F0502020204030203"/>
              </a:rPr>
              <a:t>Các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yêu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cầu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thay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đổi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cần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được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lưu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trữ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và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có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thể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truy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vết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được</a:t>
            </a:r>
            <a:r>
              <a:rPr lang="en-US" sz="2400" dirty="0">
                <a:latin typeface="Lato" panose="020F0502020204030203"/>
              </a:rPr>
              <a:t>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50D672-EF1E-4048-8AEC-DC5B7CA2C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61" y="2131550"/>
            <a:ext cx="6877878" cy="386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156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endParaRPr lang="en-US" dirty="0"/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B591D715-0880-43E5-A096-AEA2A62E9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047715"/>
              </p:ext>
            </p:extLst>
          </p:nvPr>
        </p:nvGraphicFramePr>
        <p:xfrm>
          <a:off x="281115" y="1287797"/>
          <a:ext cx="8643668" cy="4758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2676">
                  <a:extLst>
                    <a:ext uri="{9D8B030D-6E8A-4147-A177-3AD203B41FA5}">
                      <a16:colId xmlns:a16="http://schemas.microsoft.com/office/drawing/2014/main" val="3976526908"/>
                    </a:ext>
                  </a:extLst>
                </a:gridCol>
                <a:gridCol w="1391479">
                  <a:extLst>
                    <a:ext uri="{9D8B030D-6E8A-4147-A177-3AD203B41FA5}">
                      <a16:colId xmlns:a16="http://schemas.microsoft.com/office/drawing/2014/main" val="325022305"/>
                    </a:ext>
                  </a:extLst>
                </a:gridCol>
                <a:gridCol w="1361387">
                  <a:extLst>
                    <a:ext uri="{9D8B030D-6E8A-4147-A177-3AD203B41FA5}">
                      <a16:colId xmlns:a16="http://schemas.microsoft.com/office/drawing/2014/main" val="1346600116"/>
                    </a:ext>
                  </a:extLst>
                </a:gridCol>
                <a:gridCol w="1348126">
                  <a:extLst>
                    <a:ext uri="{9D8B030D-6E8A-4147-A177-3AD203B41FA5}">
                      <a16:colId xmlns:a16="http://schemas.microsoft.com/office/drawing/2014/main" val="4279302855"/>
                    </a:ext>
                  </a:extLst>
                </a:gridCol>
              </a:tblGrid>
              <a:tr h="5998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Chức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năng</a:t>
                      </a:r>
                      <a:endParaRPr 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Zoho</a:t>
                      </a:r>
                      <a:endParaRPr 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Wework</a:t>
                      </a:r>
                      <a:endParaRPr 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ĐATN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7167702"/>
                  </a:ext>
                </a:extLst>
              </a:tr>
              <a:tr h="552462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Tạo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danh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sách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công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việc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từ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file excel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7728748"/>
                  </a:ext>
                </a:extLst>
              </a:tr>
              <a:tr h="454529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Tự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đề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xuất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phương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thoả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hiệp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lập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hoạch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0542993"/>
                  </a:ext>
                </a:extLst>
              </a:tr>
              <a:tr h="552462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Báo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cáo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kê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theo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yếu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tố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chi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phí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0183698"/>
                  </a:ext>
                </a:extLst>
              </a:tr>
              <a:tr h="482707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Đánh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công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việc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theo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hình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422452"/>
                  </a:ext>
                </a:extLst>
              </a:tr>
              <a:tr h="526512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lý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yêu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cầu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thay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đổi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thường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5250134"/>
                  </a:ext>
                </a:extLst>
              </a:tr>
              <a:tr h="552462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Tạo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yêu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cầu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thay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đổi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yếu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tố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định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lượng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nguồn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lực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2688056"/>
                  </a:ext>
                </a:extLst>
              </a:tr>
            </a:tbl>
          </a:graphicData>
        </a:graphic>
      </p:graphicFrame>
      <p:pic>
        <p:nvPicPr>
          <p:cNvPr id="9" name="Picture 2" descr="icon-v -">
            <a:extLst>
              <a:ext uri="{FF2B5EF4-FFF2-40B4-BE49-F238E27FC236}">
                <a16:creationId xmlns:a16="http://schemas.microsoft.com/office/drawing/2014/main" id="{E526B2DF-5542-4FFB-A593-65D1601B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841" y="2037175"/>
            <a:ext cx="407598" cy="40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con-v -">
            <a:extLst>
              <a:ext uri="{FF2B5EF4-FFF2-40B4-BE49-F238E27FC236}">
                <a16:creationId xmlns:a16="http://schemas.microsoft.com/office/drawing/2014/main" id="{DC2A8294-E3E6-44F0-B400-6ECAA4B23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673" y="2049702"/>
            <a:ext cx="407598" cy="40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CD78AC-FB26-4BD9-A912-BC6A7F135BD4}"/>
              </a:ext>
            </a:extLst>
          </p:cNvPr>
          <p:cNvSpPr txBox="1"/>
          <p:nvPr/>
        </p:nvSpPr>
        <p:spPr>
          <a:xfrm>
            <a:off x="235077" y="746161"/>
            <a:ext cx="1604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Chú thích:  </a:t>
            </a:r>
          </a:p>
        </p:txBody>
      </p:sp>
      <p:pic>
        <p:nvPicPr>
          <p:cNvPr id="13" name="Picture 2" descr="icon-v -">
            <a:extLst>
              <a:ext uri="{FF2B5EF4-FFF2-40B4-BE49-F238E27FC236}">
                <a16:creationId xmlns:a16="http://schemas.microsoft.com/office/drawing/2014/main" id="{629157A6-9F3A-47F3-814A-BB4A7CFC5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549" y="771784"/>
            <a:ext cx="312570" cy="31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Arrow, loading, refresh, reload icon - Download on Iconfinder">
            <a:extLst>
              <a:ext uri="{FF2B5EF4-FFF2-40B4-BE49-F238E27FC236}">
                <a16:creationId xmlns:a16="http://schemas.microsoft.com/office/drawing/2014/main" id="{095EC489-19D7-4F36-A2A3-2877D2F7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510" y="723823"/>
            <a:ext cx="463890" cy="46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A7CC27DC-DF15-4685-B133-7E13CD899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880" y="839396"/>
            <a:ext cx="271193" cy="27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7F82A5-9E5B-432A-A568-056782BABEC2}"/>
              </a:ext>
            </a:extLst>
          </p:cNvPr>
          <p:cNvSpPr txBox="1"/>
          <p:nvPr/>
        </p:nvSpPr>
        <p:spPr>
          <a:xfrm>
            <a:off x="1935364" y="755713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Đã có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39DF6-67B1-4472-B223-9F63B13C3D22}"/>
              </a:ext>
            </a:extLst>
          </p:cNvPr>
          <p:cNvSpPr txBox="1"/>
          <p:nvPr/>
        </p:nvSpPr>
        <p:spPr>
          <a:xfrm>
            <a:off x="4194174" y="755713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Chưa tối ưu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FCFAEA-4723-48A9-8B7C-17B9B80AB2D6}"/>
              </a:ext>
            </a:extLst>
          </p:cNvPr>
          <p:cNvSpPr txBox="1"/>
          <p:nvPr/>
        </p:nvSpPr>
        <p:spPr>
          <a:xfrm>
            <a:off x="6982215" y="806828"/>
            <a:ext cx="116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A31D361D-E20C-4755-88C1-334092B06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059" y="4171128"/>
            <a:ext cx="246793" cy="24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F51E7AB4-2B0B-461B-9AA3-83222DF4B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383" y="4223144"/>
            <a:ext cx="246793" cy="24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Arrow, loading, refresh, reload icon - Download on Iconfinder">
            <a:extLst>
              <a:ext uri="{FF2B5EF4-FFF2-40B4-BE49-F238E27FC236}">
                <a16:creationId xmlns:a16="http://schemas.microsoft.com/office/drawing/2014/main" id="{18A8A31D-FD8D-4A73-A9EA-D456F176F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268" y="3314240"/>
            <a:ext cx="489426" cy="48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Arrow, loading, refresh, reload icon - Download on Iconfinder">
            <a:extLst>
              <a:ext uri="{FF2B5EF4-FFF2-40B4-BE49-F238E27FC236}">
                <a16:creationId xmlns:a16="http://schemas.microsoft.com/office/drawing/2014/main" id="{5AACA2FE-9770-40EF-B16F-BC83E7634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66" y="3345002"/>
            <a:ext cx="489426" cy="48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Arrow, loading, refresh, reload icon - Download on Iconfinder">
            <a:extLst>
              <a:ext uri="{FF2B5EF4-FFF2-40B4-BE49-F238E27FC236}">
                <a16:creationId xmlns:a16="http://schemas.microsoft.com/office/drawing/2014/main" id="{6EDD9DB3-F43E-4CC1-9D58-2E3A8C0CE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013" y="4735015"/>
            <a:ext cx="489426" cy="48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Question icon - Free download on Iconfinder">
            <a:extLst>
              <a:ext uri="{FF2B5EF4-FFF2-40B4-BE49-F238E27FC236}">
                <a16:creationId xmlns:a16="http://schemas.microsoft.com/office/drawing/2014/main" id="{23E02C2F-B50F-4B6B-AC6D-FF4613C19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449" y="1996261"/>
            <a:ext cx="489426" cy="48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Question icon - Free download on Iconfinder">
            <a:extLst>
              <a:ext uri="{FF2B5EF4-FFF2-40B4-BE49-F238E27FC236}">
                <a16:creationId xmlns:a16="http://schemas.microsoft.com/office/drawing/2014/main" id="{E088F2D0-5282-4908-B72A-DB852ED4F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960" y="2647759"/>
            <a:ext cx="489426" cy="48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Question icon - Free download on Iconfinder">
            <a:extLst>
              <a:ext uri="{FF2B5EF4-FFF2-40B4-BE49-F238E27FC236}">
                <a16:creationId xmlns:a16="http://schemas.microsoft.com/office/drawing/2014/main" id="{B5145D2C-959D-4448-B3C0-16100CBF8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840" y="3314240"/>
            <a:ext cx="489426" cy="48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Question icon - Free download on Iconfinder">
            <a:extLst>
              <a:ext uri="{FF2B5EF4-FFF2-40B4-BE49-F238E27FC236}">
                <a16:creationId xmlns:a16="http://schemas.microsoft.com/office/drawing/2014/main" id="{79127739-71B1-4882-879B-C13C32AF1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304" y="5445173"/>
            <a:ext cx="489426" cy="48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Question icon - Free download on Iconfinder">
            <a:extLst>
              <a:ext uri="{FF2B5EF4-FFF2-40B4-BE49-F238E27FC236}">
                <a16:creationId xmlns:a16="http://schemas.microsoft.com/office/drawing/2014/main" id="{3CA889EB-F6F3-4ED6-A02E-FDB899831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449" y="4084580"/>
            <a:ext cx="489426" cy="48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Question icon - Free download on Iconfinder">
            <a:extLst>
              <a:ext uri="{FF2B5EF4-FFF2-40B4-BE49-F238E27FC236}">
                <a16:creationId xmlns:a16="http://schemas.microsoft.com/office/drawing/2014/main" id="{26291AD2-8C3C-41A2-8C54-4DBCEED48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449" y="4752304"/>
            <a:ext cx="489426" cy="48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A9825CE4-C55D-4BF8-996F-C85ED56AF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584" y="5528537"/>
            <a:ext cx="246793" cy="24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E706658F-B2D4-4AE2-8471-6247FE2E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067" y="5570457"/>
            <a:ext cx="246793" cy="24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D942E8BA-AD88-4C4E-8BBC-12414EB9C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066" y="4855784"/>
            <a:ext cx="246793" cy="24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>
            <a:extLst>
              <a:ext uri="{FF2B5EF4-FFF2-40B4-BE49-F238E27FC236}">
                <a16:creationId xmlns:a16="http://schemas.microsoft.com/office/drawing/2014/main" id="{C9800C67-6DB8-4316-8EDD-8DE0C7085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659" y="2741316"/>
            <a:ext cx="271193" cy="27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>
            <a:extLst>
              <a:ext uri="{FF2B5EF4-FFF2-40B4-BE49-F238E27FC236}">
                <a16:creationId xmlns:a16="http://schemas.microsoft.com/office/drawing/2014/main" id="{EA01E748-F486-444D-A0D0-2BF00D363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666" y="2730344"/>
            <a:ext cx="271193" cy="27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702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1213</TotalTime>
  <Words>3073</Words>
  <Application>Microsoft Office PowerPoint</Application>
  <PresentationFormat>On-screen Show (4:3)</PresentationFormat>
  <Paragraphs>664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Lato</vt:lpstr>
      <vt:lpstr>Wingdings</vt:lpstr>
      <vt:lpstr>Office Theme</vt:lpstr>
      <vt:lpstr>PowerPoint Presentation</vt:lpstr>
      <vt:lpstr>PowerPoint Presentation</vt:lpstr>
      <vt:lpstr>Mục lục</vt:lpstr>
      <vt:lpstr>PowerPoint Presentation</vt:lpstr>
      <vt:lpstr>Giới thiệu đề tài</vt:lpstr>
      <vt:lpstr>Khó khăn – Lập kế hoạch dự án</vt:lpstr>
      <vt:lpstr>Khó khăn – Đánh giá công việc và thành viên dự án</vt:lpstr>
      <vt:lpstr>Khó khăn – Yêu cầu thay đổi phát sinh trong dự án</vt:lpstr>
      <vt:lpstr>Hiện trạng thực tế</vt:lpstr>
      <vt:lpstr>Giới thiệu hệ thống DXClan</vt:lpstr>
      <vt:lpstr>PowerPoint Presentation</vt:lpstr>
      <vt:lpstr>Công nghệ sử dụng</vt:lpstr>
      <vt:lpstr>PowerPoint Presentation</vt:lpstr>
      <vt:lpstr>Biểu đồ Usecase tổng quan</vt:lpstr>
      <vt:lpstr>Kiến trúc hệ thống tổng quan – Mô hình Client Server</vt:lpstr>
      <vt:lpstr>Kiến trúc hệ thống tổng quan - Client</vt:lpstr>
      <vt:lpstr>Kiến trúc hệ thống tổng quan – Server</vt:lpstr>
      <vt:lpstr>Thống kê kết quả xây dựng</vt:lpstr>
      <vt:lpstr>PowerPoint Presentation</vt:lpstr>
      <vt:lpstr>Đóng góp nổi bật</vt:lpstr>
      <vt:lpstr>Tự động đề xuất thoả hiệp chi phí – thời gian</vt:lpstr>
      <vt:lpstr>Tự động đề xuất thoả hiệp chi phí – thời gian</vt:lpstr>
      <vt:lpstr>Tự động đề xuất thoả hiệp chi phí – thời gian</vt:lpstr>
      <vt:lpstr>Tự động đề xuất thoả hiệp chi phí – thời gian</vt:lpstr>
      <vt:lpstr>Tự động đề xuất thoả hiệp chi phí – thời gian</vt:lpstr>
      <vt:lpstr>Tự động đề xuất thoả hiệp chi phí – thời gian</vt:lpstr>
      <vt:lpstr>Tự động đề xuất thoả hiệp chi phí – thời gian</vt:lpstr>
      <vt:lpstr>Tự động đề xuất thoả hiệp chi phí – thời gian</vt:lpstr>
      <vt:lpstr>Tự động đề xuất thoả hiệp chi phí – thời gian</vt:lpstr>
      <vt:lpstr>Tự động đề xuất thoả hiệp chi phí – thời gian</vt:lpstr>
      <vt:lpstr>Tự động đề xuất thoả hiệp chi phí – thời gian</vt:lpstr>
      <vt:lpstr>Tự động đề xuất thoả hiệp chi phí – thời gian</vt:lpstr>
      <vt:lpstr>Tự động đề xuất thoả hiệp chi phí – thời gian</vt:lpstr>
      <vt:lpstr>Tự động đề xuất thoả hiệp chi phí – thời gian</vt:lpstr>
      <vt:lpstr>Mô hình đánh giá công việc &amp; thành viên dự án</vt:lpstr>
      <vt:lpstr>Mô hình đánh giá công việc &amp; thành viên dự án</vt:lpstr>
      <vt:lpstr>Mô hình đánh giá công việc &amp; thành viên dự án</vt:lpstr>
      <vt:lpstr>Mô hình đánh giá công việc &amp; thành viên dự án</vt:lpstr>
      <vt:lpstr>Yêu cầu thay đổi phát sinh trong dự án</vt:lpstr>
      <vt:lpstr>PowerPoint Presentation</vt:lpstr>
      <vt:lpstr>Kết luận</vt:lpstr>
      <vt:lpstr>Hướng phát triển</vt:lpstr>
      <vt:lpstr>PowerPoint Presentation</vt:lpstr>
      <vt:lpstr>Tài liệu tham khảo</vt:lpstr>
      <vt:lpstr>Biểu đồ Usecase tổng quan</vt:lpstr>
      <vt:lpstr>Sơ đồ thực thể liên kết</vt:lpstr>
      <vt:lpstr>Cơ sở dữ liệu – P1</vt:lpstr>
      <vt:lpstr>Cơ sở dữ liệu – P2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Truong Anh Quoc 20163403</cp:lastModifiedBy>
  <cp:revision>148</cp:revision>
  <dcterms:created xsi:type="dcterms:W3CDTF">2021-05-28T04:32:29Z</dcterms:created>
  <dcterms:modified xsi:type="dcterms:W3CDTF">2021-07-05T06:46:21Z</dcterms:modified>
</cp:coreProperties>
</file>